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61"/>
  </p:notesMasterIdLst>
  <p:handoutMasterIdLst>
    <p:handoutMasterId r:id="rId6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9" r:id="rId13"/>
    <p:sldId id="270" r:id="rId14"/>
    <p:sldId id="267" r:id="rId15"/>
    <p:sldId id="268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4" r:id="rId28"/>
    <p:sldId id="282" r:id="rId29"/>
    <p:sldId id="283" r:id="rId30"/>
    <p:sldId id="285" r:id="rId31"/>
    <p:sldId id="286" r:id="rId32"/>
    <p:sldId id="290" r:id="rId33"/>
    <p:sldId id="287" r:id="rId34"/>
    <p:sldId id="288" r:id="rId35"/>
    <p:sldId id="289" r:id="rId36"/>
    <p:sldId id="292" r:id="rId37"/>
    <p:sldId id="293" r:id="rId38"/>
    <p:sldId id="299" r:id="rId39"/>
    <p:sldId id="300" r:id="rId40"/>
    <p:sldId id="294" r:id="rId41"/>
    <p:sldId id="295" r:id="rId42"/>
    <p:sldId id="296" r:id="rId43"/>
    <p:sldId id="301" r:id="rId44"/>
    <p:sldId id="297" r:id="rId45"/>
    <p:sldId id="298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2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121" cy="456889"/>
          </a:xfrm>
          <a:prstGeom prst="rect">
            <a:avLst/>
          </a:prstGeom>
        </p:spPr>
        <p:txBody>
          <a:bodyPr vert="horz" lIns="89959" tIns="44979" rIns="89959" bIns="449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5313" y="0"/>
            <a:ext cx="2971121" cy="456889"/>
          </a:xfrm>
          <a:prstGeom prst="rect">
            <a:avLst/>
          </a:prstGeom>
        </p:spPr>
        <p:txBody>
          <a:bodyPr vert="horz" lIns="89959" tIns="44979" rIns="89959" bIns="44979" rtlCol="0"/>
          <a:lstStyle>
            <a:lvl1pPr algn="r">
              <a:defRPr sz="1200"/>
            </a:lvl1pPr>
          </a:lstStyle>
          <a:p>
            <a:fld id="{3DBA324B-8932-4342-8E2C-D9675B973BE4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685552"/>
            <a:ext cx="2971121" cy="456889"/>
          </a:xfrm>
          <a:prstGeom prst="rect">
            <a:avLst/>
          </a:prstGeom>
        </p:spPr>
        <p:txBody>
          <a:bodyPr vert="horz" lIns="89959" tIns="44979" rIns="89959" bIns="449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5313" y="8685552"/>
            <a:ext cx="2971121" cy="456889"/>
          </a:xfrm>
          <a:prstGeom prst="rect">
            <a:avLst/>
          </a:prstGeom>
        </p:spPr>
        <p:txBody>
          <a:bodyPr vert="horz" lIns="89959" tIns="44979" rIns="89959" bIns="44979" rtlCol="0" anchor="b"/>
          <a:lstStyle>
            <a:lvl1pPr algn="r">
              <a:defRPr sz="1200"/>
            </a:lvl1pPr>
          </a:lstStyle>
          <a:p>
            <a:fld id="{2B49520D-E007-443F-A167-B75AB2DFDB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01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r">
              <a:defRPr sz="1200"/>
            </a:lvl1pPr>
          </a:lstStyle>
          <a:p>
            <a:fld id="{E2BB58C2-1B52-44E9-B1FC-0C88D6BB0BC5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5" tIns="45712" rIns="91425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1"/>
            <a:ext cx="5486400" cy="4114800"/>
          </a:xfrm>
          <a:prstGeom prst="rect">
            <a:avLst/>
          </a:prstGeom>
        </p:spPr>
        <p:txBody>
          <a:bodyPr vert="horz" lIns="91425" tIns="45712" rIns="91425" bIns="4571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r">
              <a:defRPr sz="1200"/>
            </a:lvl1pPr>
          </a:lstStyle>
          <a:p>
            <a:fld id="{AF462271-8969-4FEE-82F7-F5C1610A3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12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462271-8969-4FEE-82F7-F5C1610A365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123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462271-8969-4FEE-82F7-F5C1610A365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652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yourdressmaker.com/shop/images/w_dresses/Dress_No_05_red_gold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hyperlink" Target="http://en.wikipedia.org/wiki/File:Shoes_early_17th_cent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en.wikipedia.org/wiki/File:Boots_and_Boot_Hose_1630s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en/e/ee/Doubletvanda.jpg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hyperlink" Target="//upload.wikimedia.org/wikipedia/commons/5/5d/St_george_civic_guard_hals.jpg" TargetMode="Externa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Netscher_Huygens.jpg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cwu.edu/~robinsos/ppages/resources/Costume_History/images/PLATE64DX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ideo" Target="http://www.youtube.com/v/UTJSQwNRVAs?version=3&amp;hl=en_US&amp;rel=0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ideo" Target="http://www.youtube.com/v/LDjfYXJ3yRo?version=3&amp;hl=en_US&amp;rel=0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wu.edu/~robinsos/ppages/resources/Costume_History/images/150.jpg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gif"/><Relationship Id="rId5" Type="http://schemas.openxmlformats.org/officeDocument/2006/relationships/hyperlink" Target="http://www.costumes.org/history/broderbund/misc/1860hatstand.gif" TargetMode="External"/><Relationship Id="rId4" Type="http://schemas.openxmlformats.org/officeDocument/2006/relationships/image" Target="../media/image6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hyperlink" Target="http://www.cwu.edu/~robinsos/ppages/resources/Costume_History/images/string%20tie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hyperlink" Target="http://ps.theatre.tulane.edu/Period.Styles/Costumes/images/CU/CU34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iques.com/images/pincenez2.jpg" TargetMode="Externa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hyperlink" Target="http://www.cwu.edu/~robinsos/ppages/resources/Costume_History/images/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hyperlink" Target="http://www.cwu.edu/~robinsos/ppages/resources/Costume_History/images/4-30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jpeg"/><Relationship Id="rId4" Type="http://schemas.openxmlformats.org/officeDocument/2006/relationships/hyperlink" Target="http://www.cwu.edu/~robinsos/ppages/resources/Costume_History/images/PetersonsMarch1882_11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hyperlink" Target="http://www.cwu.edu/~robinsos/ppages/resources/Costume_History/images/1887b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jpeg"/><Relationship Id="rId4" Type="http://schemas.openxmlformats.org/officeDocument/2006/relationships/hyperlink" Target="http://www.cwu.edu/~robinsos/ppages/resources/Costume_History/images/bloo20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hyperlink" Target="http://www.cwu.edu/~robinsos/ppages/resources/Costume_History/images/1869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shion-era.com/images/Victorians/greentrain400x20.jpg" TargetMode="External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1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110.jpeg"/><Relationship Id="rId2" Type="http://schemas.openxmlformats.org/officeDocument/2006/relationships/hyperlink" Target="http://www.cwu.edu/~robinsos/ppages/resources/Costume_History/images/knicker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wu.edu/~robinsos/ppages/resources/Costume_History/images/chester.jpg" TargetMode="External"/><Relationship Id="rId5" Type="http://schemas.openxmlformats.org/officeDocument/2006/relationships/image" Target="../media/image109.jpeg"/><Relationship Id="rId4" Type="http://schemas.openxmlformats.org/officeDocument/2006/relationships/hyperlink" Target="http://www.cwu.edu/~robinsos/ppages/resources/Costume_History/images/chesterf.jpg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gif"/><Relationship Id="rId7" Type="http://schemas.openxmlformats.org/officeDocument/2006/relationships/image" Target="../media/image114.jpeg"/><Relationship Id="rId2" Type="http://schemas.openxmlformats.org/officeDocument/2006/relationships/hyperlink" Target="http://hatvantage.com/images/derby11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jpeg"/><Relationship Id="rId5" Type="http://schemas.openxmlformats.org/officeDocument/2006/relationships/image" Target="../media/image112.gif"/><Relationship Id="rId4" Type="http://schemas.openxmlformats.org/officeDocument/2006/relationships/hyperlink" Target="http://www.cwu.edu/~robinsos/ppages/resources/Costume_History/images/hats-online_1613_204919.gif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hyperlink" Target="http://www.cwu.edu/~robinsos/ppages/resources/Costume_History/images/legomut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6.jpeg"/><Relationship Id="rId4" Type="http://schemas.openxmlformats.org/officeDocument/2006/relationships/hyperlink" Target="http://www.cwu.edu/~robinsos/ppages/resources/Costume_History/images/shirtwaist.jpg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stumes.org/history/victorian/boehn/modeart1900b.jpg" TargetMode="External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hyperlink" Target="http://www.fashion-era.com/images/Edwds1890-1915/lilacpinkladiesx26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0.jpeg"/><Relationship Id="rId4" Type="http://schemas.openxmlformats.org/officeDocument/2006/relationships/hyperlink" Target="http://www.fashion-era.com/images/Edwds1890-1915/edwpinksealadyx20full.jpg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hyperlink" Target="http://www.fashion-era.com/images/Edwds1890-1915/1912x524ovalmarbx2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jpeg"/><Relationship Id="rId5" Type="http://schemas.openxmlformats.org/officeDocument/2006/relationships/hyperlink" Target="http://www.cwu.edu/~robinsos/ppages/resources/Costume_History/images/gainshat.jpg" TargetMode="External"/><Relationship Id="rId4" Type="http://schemas.openxmlformats.org/officeDocument/2006/relationships/image" Target="../media/image12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History of Costume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0"/>
            <a:ext cx="6172200" cy="1120309"/>
          </a:xfrm>
        </p:spPr>
        <p:txBody>
          <a:bodyPr>
            <a:noAutofit/>
          </a:bodyPr>
          <a:lstStyle/>
          <a:p>
            <a:r>
              <a:rPr lang="en-US" sz="2800" dirty="0" smtClean="0"/>
              <a:t>Dark Ages – Restoration Period</a:t>
            </a:r>
          </a:p>
          <a:p>
            <a:r>
              <a:rPr lang="en-US" sz="2800" dirty="0" smtClean="0"/>
              <a:t>500 A.D. - 1715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2208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Renaissance: 1400-1500 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75438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Shapes becoming rounder</a:t>
            </a:r>
          </a:p>
          <a:p>
            <a:r>
              <a:rPr lang="en-US" sz="2800" dirty="0" smtClean="0"/>
              <a:t>Accentuate Physique</a:t>
            </a:r>
          </a:p>
          <a:p>
            <a:r>
              <a:rPr lang="en-US" sz="2800" dirty="0" smtClean="0"/>
              <a:t>Drawers &amp; Padding for men</a:t>
            </a:r>
          </a:p>
          <a:p>
            <a:r>
              <a:rPr lang="en-US" sz="2800" dirty="0" smtClean="0"/>
              <a:t>Codpiece </a:t>
            </a:r>
            <a:r>
              <a:rPr lang="en-US" sz="2800" dirty="0"/>
              <a:t>for men</a:t>
            </a:r>
          </a:p>
          <a:p>
            <a:pPr lvl="1"/>
            <a:r>
              <a:rPr lang="en-US" sz="2600" dirty="0"/>
              <a:t> a decorative triangular piece of fabric attached at the groin</a:t>
            </a:r>
            <a:r>
              <a:rPr lang="en-US" sz="2600" dirty="0" smtClean="0"/>
              <a:t>.</a:t>
            </a:r>
          </a:p>
          <a:p>
            <a:r>
              <a:rPr lang="en-US" sz="2800" dirty="0" smtClean="0"/>
              <a:t>Men wore blouses with exposed chest</a:t>
            </a:r>
          </a:p>
          <a:p>
            <a:r>
              <a:rPr lang="en-US" sz="2800" dirty="0"/>
              <a:t>Pregnancy Pillows for Women</a:t>
            </a:r>
          </a:p>
          <a:p>
            <a:pPr lvl="1"/>
            <a:r>
              <a:rPr lang="en-US" sz="2600" dirty="0"/>
              <a:t>the maternal look was fashionable</a:t>
            </a:r>
            <a:r>
              <a:rPr lang="en-US" sz="2600" dirty="0" smtClean="0"/>
              <a:t>.</a:t>
            </a:r>
          </a:p>
          <a:p>
            <a:r>
              <a:rPr lang="en-US" sz="2800" dirty="0" smtClean="0"/>
              <a:t>Looser, sexier clothing</a:t>
            </a:r>
          </a:p>
          <a:p>
            <a:r>
              <a:rPr lang="en-US" sz="2800" dirty="0" smtClean="0"/>
              <a:t>THINK: Romeo &amp; Juliet</a:t>
            </a:r>
          </a:p>
          <a:p>
            <a:pPr marL="18288" indent="0">
              <a:buNone/>
            </a:pPr>
            <a:endParaRPr lang="en-US" sz="2800" dirty="0"/>
          </a:p>
          <a:p>
            <a:endParaRPr lang="en-US" sz="2800" dirty="0"/>
          </a:p>
          <a:p>
            <a:pPr marL="18288" indent="0">
              <a:buNone/>
            </a:pPr>
            <a:r>
              <a:rPr lang="en-US" sz="2600" dirty="0" smtClean="0"/>
              <a:t>.</a:t>
            </a:r>
            <a:endParaRPr lang="en-US" sz="2600" dirty="0"/>
          </a:p>
          <a:p>
            <a:endParaRPr lang="en-US" sz="2800" dirty="0"/>
          </a:p>
          <a:p>
            <a:pPr marL="384048" lvl="1" indent="0">
              <a:buNone/>
            </a:pP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4000" b="1" dirty="0" smtClean="0">
              <a:effectLst/>
            </a:endParaRPr>
          </a:p>
          <a:p>
            <a:pPr lvl="2"/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5" name="Picture 5" descr="1600 codpie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611" y="914400"/>
            <a:ext cx="2093213" cy="169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1" r="66495"/>
          <a:stretch>
            <a:fillRect/>
          </a:stretch>
        </p:blipFill>
        <p:spPr bwMode="auto">
          <a:xfrm>
            <a:off x="6957387" y="3276600"/>
            <a:ext cx="1261965" cy="336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4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Renaissance: 1400-1500  </a:t>
            </a:r>
            <a:endParaRPr lang="en-US" dirty="0"/>
          </a:p>
        </p:txBody>
      </p:sp>
      <p:pic>
        <p:nvPicPr>
          <p:cNvPr id="9224" name="Picture 8" descr="Renaissance Dress No. 5 Red, Gold">
            <a:hlinkClick r:id="rId2" tooltip="Renaissance Dress No. 5 Red, Gold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19560"/>
            <a:ext cx="285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www.wulflund.com/images_items/mens-renaissance-costume-i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1" y="1324596"/>
            <a:ext cx="1981200" cy="487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14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Renaissance: 1500 - 1600 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04800" y="1219200"/>
            <a:ext cx="75438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600" dirty="0" smtClean="0"/>
              <a:t>Elizabethan Era</a:t>
            </a:r>
          </a:p>
          <a:p>
            <a:r>
              <a:rPr lang="en-US" sz="2800" dirty="0" smtClean="0"/>
              <a:t>Tighter, stiff, more rigid clothing</a:t>
            </a:r>
          </a:p>
          <a:p>
            <a:r>
              <a:rPr lang="en-US" sz="2800" dirty="0" smtClean="0"/>
              <a:t>Heavy and Luxurious Fabrics</a:t>
            </a:r>
          </a:p>
          <a:p>
            <a:r>
              <a:rPr lang="en-US" sz="2800" dirty="0" smtClean="0"/>
              <a:t>Slashing - </a:t>
            </a:r>
            <a:r>
              <a:rPr lang="en-US" sz="2800" dirty="0"/>
              <a:t>cut in the outer surfaces of garments </a:t>
            </a:r>
            <a:endParaRPr lang="en-US" sz="2800" dirty="0" smtClean="0"/>
          </a:p>
          <a:p>
            <a:pPr lvl="1"/>
            <a:r>
              <a:rPr lang="en-US" sz="2600" dirty="0" smtClean="0"/>
              <a:t>doublets</a:t>
            </a:r>
            <a:r>
              <a:rPr lang="en-US" sz="2600" dirty="0"/>
              <a:t>, sleeves and </a:t>
            </a:r>
            <a:r>
              <a:rPr lang="en-US" sz="2600" dirty="0" smtClean="0"/>
              <a:t>gowns</a:t>
            </a:r>
          </a:p>
          <a:p>
            <a:pPr lvl="1"/>
            <a:r>
              <a:rPr lang="en-US" sz="2600" dirty="0" smtClean="0"/>
              <a:t>exposed </a:t>
            </a:r>
            <a:r>
              <a:rPr lang="en-US" sz="2600" dirty="0"/>
              <a:t>the contrasting color of the linings beneath</a:t>
            </a:r>
            <a:endParaRPr lang="en-US" sz="2600" dirty="0" smtClean="0"/>
          </a:p>
          <a:p>
            <a:r>
              <a:rPr lang="en-US" sz="2800" dirty="0" smtClean="0"/>
              <a:t>Ruff worn by both men &amp; women</a:t>
            </a:r>
          </a:p>
          <a:p>
            <a:pPr lvl="1"/>
            <a:r>
              <a:rPr lang="en-US" sz="2600" dirty="0" smtClean="0"/>
              <a:t> </a:t>
            </a:r>
            <a:r>
              <a:rPr lang="en-US" sz="2600" dirty="0"/>
              <a:t>large stiff collar worn at this time</a:t>
            </a:r>
            <a:r>
              <a:rPr lang="en-US" sz="2600" dirty="0" smtClean="0"/>
              <a:t>.</a:t>
            </a:r>
          </a:p>
          <a:p>
            <a:pPr marL="18288" indent="0">
              <a:buNone/>
            </a:pPr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  <a:p>
            <a:pPr marL="384048" lvl="1" indent="0">
              <a:buNone/>
            </a:pP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4000" b="1" dirty="0" smtClean="0">
              <a:effectLst/>
            </a:endParaRPr>
          </a:p>
          <a:p>
            <a:pPr lvl="2"/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sp>
        <p:nvSpPr>
          <p:cNvPr id="5" name="AutoShape 2" descr="data:image/jpeg;base64,/9j/4AAQSkZJRgABAQAAAQABAAD/2wCEAAkGBhMSERUUExQUFRIUGBwYGBYYFxcVFxYYFhgWFxcXGBcXHCYfGBkjGhQXHy8gIycpLCwsFx4xNTAqNSYrLCkBCQoKDgwOGA8PGiwfHyApKSkqLCwsLCwpLCkpKSkpLCkpKSkpKSkpKSwpLCwpKSwpKSkpLCkpLCwpLCkpLCwsKf/AABEIAKAAoAMBIgACEQEDEQH/xAAcAAABBQEBAQAAAAAAAAAAAAAHAgMEBQYBCAD/xABREAABAwEEBwIIBwwIBgMAAAABAgMRAAQSITEFBgcTQVFhInEIFDKBkaGy4yNCcrHBxOEVJDM0RFJiZHOk0fAXVGODkqLD8UOEo7PC0xhTdP/EABkBAAMBAQEAAAAAAAAAAAAAAAECAwQABf/EACIRAAICAgIBBQEAAAAAAAAAAAABAhEDIRIxQQQTIlFhMv/aAAwDAQACEQMRAD8A3+0DX86M3MMb7fX/APibu7u93+gqZ3nTKsY34QsmPEf3n3NOeECuPE+5/wCr0HLGJUe6gcGRW3/9S/ePc18Nv5j8S/ePc0IDjhOfzUp04ULOC7/T+ZA8Sz/WPP8A/TS2Nvd4pmxQFGJ8Y9zQdZ7ROWANKbeISOST81c2x4xt7PSlj1zLiQoNDHhvJPsU/o/W3eObstlKoJHamYzHkihVZLFaFto8XeW2hwC8QATjyJyrWWRpNnWwceye0TiSVYEk1HnI0PFE1+k9PuNpvIZDnQuXI5Y3D81d0Ppt11EushpfFIc3oHLtXE/NTYWJg5VIbISOVNyZPgiJrHrX4ogK3V8Ex5d2P8prJaS20bqPvS8D/bx/pGpO0J773UZ8nEdIoOaStF9QP5xk4+uhGbboZwjxsJlq293BPic5flHuaijwiDIAsGf6z7mhFb3ZUBwFOWBqTPKreDPQYRt8V/Uf3n3NOq27H+pfvHuaFF77K6MM6XkdQU07ev1KD/8Ao9zXP6ejeI8SGHHxj3NChxQGJzFJaRGeZ+musAWjt7/U/wB49zWu2fa+/dRLytzudypKY3m8vXgTPkJjKvOtsVdTnjRa8Hn8DbP2jfsKpkcR/CIXHiX9/wDVqD9jXBPUUXvCL/Ie60fV6DrYw6k4VzOJbf53mFNvqyqdZ24SByqFbTyzyoHCbM5APWugwIpLrMXQP5NSlWWRBz4GuGTNxqBrWEp3Szlka2emXi41KIKhBHWDMUDLJaFNrChmKJOhtPJdZukwSOGBFQyJrZsxSTWzbaH08pz4V+6yhIgInBRiJP8ACrxq3habyZu8CRE+Y0PNDaLcK+wEnGZMr9RwFbK12/dIF845RSp6GlBLooNotp+9XB0oOoUTickj56L+nrJvLOtTgN1cAjLCRMdYoe6/aPTZ3Q20kpaUAUYyTGBUfPRhJXRHLpaMkhsrVhxz6CrZlIAjmc+gpqyJCAJzVXznXnjHzVZmclsMgkngONKWn0UybWCIypu1WyE9TgKGwDazfXd4J9ZqSpMCf5mo+jBGJ8/npu12q8YGE+ocaICPaX75nhRr8HxuGLV1cR7BoMWdkLVEdkUb9hR+DtQGQW37Bqn4cVPhGfkP9/8AVqENlRx5fxoweEQmTYf7/wCrUIgY+igzhS3TlUdGKp8/orq119EDvoBJFkF9RJqcpszzqKwq7EVrNXdVHrVkChJ+MRBNTkxlFspLOlICwoEkpgRnMgjzYeuozdncQZxSTlRy0FqIw3AKO2BxxnrNWGk9R2XUwUiOfHzUFJlUktNgi1d1ltTUpSkKvZE4RW/0Jo520KDtpIJHkoGAFcY1AU2rsEEcL2PmmtRYNGKbABGNI1bKuVIr9O2C+0UDlEd4oQ69KVfZQ4FX2kFMkYKxwKTx7OFHzxOTJFZzXDVhu0Nm8BeSCUq4giuSp2TcrVAEbYMXjh30lbgOAnvq00volTSyl2ZzAgwRwIw5VC3ISJOVVTTItEEiAZ4UzeKlUu0O3jhlSJjv58qcRkrxgJTUcKOfFVICZM8KWDJHfRo4sLMgJRPE0XtgSpatf7Rv2FUHnXOAou+D2fgrYf7Rv2DQRw14QRg2I/t/q9BtZow+ELnYv7/6vQr0XoZ20uBDaFK5kDBPeeFcworokzT9js6nFhIxJwAohWHZCSiXnt2fkGPTwpWg9l1svncvtIAyXeN5QGRKUglPdNDkiih5Zdaj7PGhC3bq3OuQ6AGibZ9EoQBdERQk0tozTdjj4Vx5Bxlv4UA8ilSZHzVYarbVlpWG7YLn9oEkR8tBzHVOVTX6UcdfEKTllJiDChiD15dxpbSrw6jA9CMxX1mtgcSCIxE4GQQcik8Qa4jBwjgRPnGBo0SHN1X10UsppI60WqAJVEVCtTSVDHrUxZqM8MD3Ujeh0ZS36rt2lKQoYxnkRhw9FDHWLZ9akO3G4cSQSkSEqV+iAYlUUbWEwhPyRn3VWazoF1JEXgRHDux76ROh2k2ecnWrmGMjPCCIMRESKYLXor0Jp3Uyz6TsiXEJQh9SQpLiRiSRJSo/GByoLWqwsN7xClOF0SALt1KSDBBHGrKRJxRSinEJwml7uKQs/FFUEOFeB5mjP4PX4G1/tEewqgqfUKO2wXR5RZXlnDerSQOQCSB6aIKG9tmijaHbCkYAb8qVwA+9sak6q2NmztANp7IPeVq4lVPbW3SFWUDNW9H/AGfsrH6Y1xSw0GG8VgfCEcJ4TzqM27o0Y4pxtltrXrclVpS1Ki2LocgwMVSoYZx/GiHoyyjd4XQpJIlOAywI4wRXn9y1bxveBN0pck5mJwHf9tETULXoxcdBvoTl+e2MiP0k5RxFIkh5wdaCeySRjEj+cqqdaNVmrayW1gBWaVgC8hXAg8uYpSdYWoDgWFNn4w68xzqzZtKVpvJIIPGnjT0yG4uwdaoWh+wO+J2nyTKmVTIPNIPI4mOBFb0KF9Cp5p9OI9mmdN6MRaGlIUBIBuK4pUMUkHMf71B0ElbzCFlYIUArBOIV0M5zNK01orJxmuVV9mgiuLFNls8VnugCK5uualf4jTsiNuKjPjSHVAJJjIUp+xJ5r/xK/jXBo5B8q8ehWqMMsKRjXRHXZSEARkkemKy+nbeDCeM9fi4+jCtmuyp5E+c1hNotnFnb3jaYWuUFUnCQZMcyMKRqiuL5Som7LrWDYEJ7RUkrKuQlZIAx4A0PNrehm2rYpxHZLoSsp5qJIUR6KKmpeixZrEykiFFAUr5SxJmh/tqaBeZUkSotGeeCjFMnsRrbSBc45A60yBAmukT/ADypJx+itCJMl6J0aXnUtjI4qPIcT9Hnr0Ns0bht0AQAUgDkAkgUL9W9CbloXh8I5BVzSPip+nz0VdnghDvyk+yaHkZqkZXbralINju5nf48vwH8aFdksxOGfM/x5mirt0QSqxgZ/DY8vxeTQ4bWEi6j0kTNSyS2asELVscZUGpkAhQMJ4jqeQqVYrAVFKleUMUgSAn9I0zYLJKpxPXmavWmb3YHk/GP0Vknko3Rx6GGXnRN11YQZkkzejyjGUcKutDaetVmQVpVeQCQptfEYGQeETHmpCbKkqwHZQBe5GMQkd/GksWdSmlpJkLKjGeOHqqKztHSwxfguLLrm4+4WkNLStxAJBUFEAZnDIGRXNKaZt2jQlsFpTRm4q5yM3TjmJqDqdZB48ooJCrhN7lcIwI/NMRW31psYtVicF2HUC8EkSUrRjA6EAitt8o8kZYSjjyKElaYOBtZtxUUEtInySGr2PI41At21PSIN3fpByN1oJKSOHaFJ1S0TvtI2cGCmSuDwuCfTNObW9WSxa98md3aAV5eSseUPmNNB32dnxxhLikNWTWO32htx0Wm0OBlN51CYRAmBBGfM1A0RpB+0OhsvO33VBKFbxUSTx51u9itgSbLaCoSFuXCOaQnEeushozRoY0qlpKgUt2kJvcIC8u8ZUWhccm+l0IsqLUu0izlbyVFdy6XFSCJnGelJsWjbQ9aixeWVhUKSsqO7AkqzOJgYHrW91ksqDpuzQIJulUfnSq6fRAq0ZsaV6aW4I+Bs6Qo81rJuz1u1PuykpqKTS8Ffa9cyzZXUuAh1q42hJzWSJSZ5RjNYp21rtKXFuGV9lQPAAfFTyrRbS1pS+IBN5hIJTGHbUASDnhWZsqBkDMiOWEZ+mp5XoPpo3sy+l9GnFSMpxHfxFWeqGrRUQ86nsDFCT8Y/ndwqXamSIn5J6g4VN0Fbd2rdKPwaj2CeB5d1Wx5dUTy4KfJF+W4x41ttn/kO/KT7JrHKQePnraahnsO9FD2a0Ixy6MxtrEmyD9tP/QocMsEkAf7UStswJVZAMzvv9CsPZbNHZTnxNZM8qbPQ9LG4IcszHACIzNT2hACU86jgx2E4/OTVxZbMlsY9pfqH2158pWbHoeQxcSAM8zzn+AptKbqe43R7SqdVaIF7iPXSH8ITyGPVSsT9AqZy2MaAtm50gJyXjnwVgfnoh6SfG7KgQVBJM9AJIoU6YcLamXQO22r0p4j1Vdaa1vDdnU4FC6tvsomDfMoiM+Pqr08LuCPP9RH5NmS1d1gDDzb0TcUcOhwPqrWbTdPt2iz2dbSgUkqI5g3RgRzoUtLgDh1GOPdUgaTKYAiOPxpJzMHKqcWi7yKbjJ9pUELZBp0MB9LigEQFgHDtZE+iqSzPTaw6YBW/fJ4CVThNZlrSBT5IE8/o7qcFrUcyM5zyPTlSyjJlcHtxt+Wb+0a2pVpA2nFSW0kJECVAAgZ5Ekk1daqaScWHHV9kvLLjizwSlJgJHIJGZ50KmXVLWBM3jxMdcTWltWs6EsKaS4FPL7BCMGmk5GTHaWfpNBRZLPx0kJ0xpxVotLrw8lQupBAMNp8kDrTlibxnkKrtGslWCQVExJA9UVd2VqCRmR5R4VlyyLY40qGrdZsD1E1Whm8m70kEZz0q/tDcjuSaoLpCLwORBoY+gt2W+g9MbwbteDif8wH00SdQouO/KHzGg26uFIcTgVC8O+Y9E0XdmlsDjLihneEjkYyr0cc7PMz4+KtdEHak0SbOZCQA7KiRgDufnih8bSmbjQvZyrJPnNbDbW4R4pER8LIJiY3NDcawBIIOA5AfSKhmg3K0afSzSxpM0tkWhPkmVcVRh3CrBt3Dn0rMWPWpnAKMd8in2NbEqm6EpRj2iZMdEjE1jeOf0afch4ZetA3r0zdy5T9lM2i1JTJJlXznjVG9rCt3BsXUDh8ePtpyy2Oe04YRExmtXIRwFd7XFfI5SIumLaSCs+SkYDiSDiQOVZLSGklvqBUTAEJHAD7a1ltZKwqeIgDkOVZAJAkHgQPWa3enaSoyeoTbQto8q64oHvpkdlRBpx1fP08DVyV6EpVXyXsaTvugrgF44DGjQnJ+CWqVoPMYx0nGl2FxJPXn9AjKm7DaClUKww9FctjRCiU4A9oxhgc8KT8ND/lT8rstXtMupMISBHAYmOZiacs+sr0XRBVElIF3iMZnPvpvRtoQbKplDai8VX3XAMmxkAoY3cMjRB1DTY/uY8V3ErXfSqYvf2aRz4HCkcIrVC+5L+rMtq+49alLQygl1IvQlV6U5HEnPkONKccACkHBRPavAghQzCh8WOVStTbWbDaVOLYdDZR24QYSngoiMpyqt1g0yLTpAutwkOFIunAKGSSojifVSe3F9FHklB03Y8+CUlSoyhI6DHzYiiLsb/B2n5aPZNDfSlifaN15lTd8EpJ7QPcodKI+xj8FaPlo9k02KLUhM8lLG6K7bun8UOEjfYExnuKFFjsy33UNylIUoJvHITxmif4QKvxPrv/AKvQoYegHPKBHM1ol2ZsTtUFHR+xHAh19BGBBbQb0xjJUYIxmsBp3Ry7DalM3AFtHPE3wcQrzjhRH1M2rNps6GrSFpW2Am/dK0rHBRPAxnWb2maWsrzodaJU8tIk+UlQGCLp4cZFTvY8breka7UOz2B2wB9xlsboneKXKykpGJnkRWJ1i1pYVanDZ0fACIIHlGBKoOIE86zzGm1obUyUqhRBcTN2QkdkQORxNW+rCWnV3bSi8yrsqglKkzkRdxwjjSyin/SKY324sUjSqHPJUJJy8+FU2mLBcWVRKFHHoqpOtOg0WS2qZbWpTcJIUYvC+JGI5VCckTAMZGVEz5qVQ4u0UcuapnWdHJfEJUAvhOAPcfinvpp7RrrXZcQQOuRHQ5UxaWChWGEiRnBqwsesrgF1faTyMHLlNU+VaItuMqZWPWWJKcRxHFPfTKklCuRrSM6VZnLPgcI6BXDuM0i12dl3FBKVclEH0EZ0qm06aDxi9xdMrXHQ6m98dOfXrUmxMX7wIJAQqe7hUdFkurBB7wDJHMGrSxqDSH+K1QhAGMgnGOuNEs7cbZqNmvijbFovuoS+4CgpWbqQ2BIUnmVE1P1IsibPdVd3r7gJQlMXWUDALXPxjwHKo2rGzG8hK7TKSR5Azg8FHnRBsujmmU9hIH2ZY0spWQXx0VeldIWxtJUHe1yKUkd2VZFs2a2uJQuzoYtKVSlxqEBZz7Scs61WnLXOA4VibI8n7oNiYJOB6jET0woRbA0qH9d9bLS5LDzaG0hRMpCpN0wMVYeithsXPwL/AMtHoumsFtB00XbYtCR2GTmBipSgL0zkJrb7D1y3ajON9HsmqRjuxJv4Mq/CDH4ly+H+r0OtD6IW6ytxsXt1BURekX5hMcThOFHbX/UD7plg77dbm/8A8PeXt5u/00xG79dP6oaipsDG6Dl8qN5Srl0qIywvHhhnVJJvoljnxdgCbUSmCfV6qaYtEHtJClCAFGcEjJKRkO+jTp3ZC0+6p1p4sqUZUN3fSe4XxFVbmwuQfvuDIx3HLpvaRRfk25M+OcV9omaT1Lstq0YpTDLTbi2942oJCSFATioHHIisnsz1zszCVNPtEKWr8MEggCIurnIT89bjR+zy2NMlgaRlm6U3TZhgDhAO+kDpSdH7G7IkS7Dy/kFDY7m0rw85NFxZk5r7BltQsjCbYFMXiHEbxYm8kE+TdPIgTHCsmHkjAccweHKj7pPY/ZHUFIUtuSCm6ZCDEGAonA8qz39AGcW3DkbPJ9O+E0VHWxlkS6Bm3dUACQCMUknDHMVDtLaMsSrpl6aLA2A/rk99nn/WpDng/qP5cAOlm9/RjjS7ZbJ6tSVcUCVNn5kDpM0oAc8uIgUVD4PJ/r37t7+uf/Hg/wBe/dj/AO+q6Rj5foK1PIBnM+v00Q9B2Wy2JtDy+3aCMjk3PxR161b2XwfQhaVG2XgDMeLxMdd9U/SuxhT2dsug8PF/fVOdy6KQmltlnqxpg2lgOYYk5cgYqVpG0QIqx0JqeLMwhkOTcETciTzi9XLXqiVg/DQedyf/ADqLxsf3Ig/03pC6kkcax+itLtMOm0OySk4JjPqD0PCifpHZOp1JAtYTPHcz6t7VI3sAIztsx+re/pscK7BPKvAKrXplbri3XO0tw3lHKeWA6UXtgbktWr9oj2DUdfg/A/lgH/L++rY7PtQvuWh5O+329UlU7vd3boIjy1Tn0q1Ig5Wf/9k="/>
          <p:cNvSpPr>
            <a:spLocks noChangeAspect="1" noChangeArrowheads="1"/>
          </p:cNvSpPr>
          <p:nvPr/>
        </p:nvSpPr>
        <p:spPr bwMode="auto">
          <a:xfrm>
            <a:off x="63500" y="-744538"/>
            <a:ext cx="1524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2" name="Picture 4" descr="http://www.headoverheelshistory.com/images/1500/slashin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23998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965171"/>
            <a:ext cx="1524000" cy="1584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59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Renaissance: 1500 - 1600 </a:t>
            </a:r>
            <a:endParaRPr lang="en-US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304800" y="1219200"/>
            <a:ext cx="65532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600" dirty="0" smtClean="0"/>
              <a:t>Elizabethan Era</a:t>
            </a:r>
          </a:p>
          <a:p>
            <a:r>
              <a:rPr lang="en-US" sz="2800" dirty="0"/>
              <a:t>Farthingale for Women</a:t>
            </a:r>
          </a:p>
          <a:p>
            <a:pPr lvl="1"/>
            <a:r>
              <a:rPr lang="en-US" sz="2600" dirty="0"/>
              <a:t> stiff metal cone-shaped article worn under </a:t>
            </a:r>
            <a:r>
              <a:rPr lang="en-US" sz="2600" dirty="0" smtClean="0"/>
              <a:t>skirts</a:t>
            </a:r>
          </a:p>
          <a:p>
            <a:r>
              <a:rPr lang="en-US" sz="2800" dirty="0" smtClean="0"/>
              <a:t>Corset</a:t>
            </a:r>
          </a:p>
          <a:p>
            <a:r>
              <a:rPr lang="en-US" sz="2800" dirty="0" smtClean="0"/>
              <a:t>V-Waist</a:t>
            </a:r>
          </a:p>
          <a:p>
            <a:r>
              <a:rPr lang="en-US" sz="2800" dirty="0" smtClean="0"/>
              <a:t>Accessories</a:t>
            </a:r>
          </a:p>
          <a:p>
            <a:pPr lvl="1"/>
            <a:r>
              <a:rPr lang="en-US" sz="2600" dirty="0" smtClean="0"/>
              <a:t>Pearls, heeled shoes</a:t>
            </a:r>
          </a:p>
          <a:p>
            <a:r>
              <a:rPr lang="en-US" sz="2800" dirty="0" smtClean="0"/>
              <a:t>Tights for men</a:t>
            </a:r>
          </a:p>
          <a:p>
            <a:r>
              <a:rPr lang="en-US" sz="2800" dirty="0" smtClean="0"/>
              <a:t>THINK: Shakespeare in Love</a:t>
            </a:r>
            <a:endParaRPr lang="en-US" sz="2800" dirty="0"/>
          </a:p>
          <a:p>
            <a:pPr marL="18288" indent="0">
              <a:buNone/>
            </a:pPr>
            <a:endParaRPr lang="en-US" sz="3600" dirty="0" smtClean="0"/>
          </a:p>
          <a:p>
            <a:pPr marL="18288" indent="0">
              <a:buNone/>
            </a:pPr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  <a:p>
            <a:pPr marL="384048" lvl="1" indent="0">
              <a:buNone/>
            </a:pP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4000" b="1" dirty="0" smtClean="0">
              <a:effectLst/>
            </a:endParaRPr>
          </a:p>
          <a:p>
            <a:pPr lvl="2"/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14338" name="Picture 2" descr="http://t1.gstatic.com/images?q=tbn:ANd9GcRd7sg1TB3vHKa-3HbcZzdNyizhrFCP3tb9E8mYSZubDtYiljORf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267" y="2933816"/>
            <a:ext cx="1305790" cy="205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066800"/>
            <a:ext cx="2133600" cy="284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 descr="http://upload.wikimedia.org/wikipedia/en/6/6a/Shoes_early_17th_cent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057" y="5257800"/>
            <a:ext cx="3614088" cy="120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23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7993063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 descr="http://3.bp.blogspot.com/_KPMJWwxXC7M/S0yTPhXuQ1I/AAAAAAAAATU/m6RfIyhFS2g/s320/Anonym_Erzherzog_Karl_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180" y="1691409"/>
            <a:ext cx="3750020" cy="394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www.luminarium.org/renlit/regi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3505200" cy="508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45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Elizabethan Era 1500-1600</a:t>
            </a:r>
            <a:endParaRPr lang="en-US" dirty="0"/>
          </a:p>
        </p:txBody>
      </p:sp>
      <p:sp>
        <p:nvSpPr>
          <p:cNvPr id="3" name="AutoShape 2" descr="data:image/jpeg;base64,/9j/4AAQSkZJRgABAQAAAQABAAD/2wBDAAkGBwgHBgkIBwgKCgkLDRYPDQwMDRsUFRAWIB0iIiAdHx8kKDQsJCYxJx8fLT0tMTU3Ojo6Iys/RD84QzQ5Ojf/2wBDAQoKCg0MDRoPDxo3JR8lNzc3Nzc3Nzc3Nzc3Nzc3Nzc3Nzc3Nzc3Nzc3Nzc3Nzc3Nzc3Nzc3Nzc3Nzc3Nzc3Nzf/wAARCADEAGMDASIAAhEBAxEB/8QAHAAAAQUBAQEAAAAAAAAAAAAAAwACBAUGBwEI/8QAORAAAgEDAwIDBgQGAgIDAQAAAQIDAAQREiExBUEGE1EiYXGBkfAUMqGxB0JSwdHhI/EVYiRygqL/xAAZAQACAwEAAAAAAAAAAAAAAAACAwABBAX/xAAjEQACAgICAgMAAwAAAAAAAAAAAQIRAyESMQRBEyJRMkJx/9oADAMBAAIRAxEAPwDlxZsE7c8UMsTRSFVM85NAYgH0qJAjtRrx5CBTeaTrRUQWt3YACpaW1yRtExqX4dsBe3nl4lZseykKhnY54XO2eTk7DG9am68NTWMTy3HhrMAUl5RctK6+/OrPbO229JnlUXQcYX2Yoq0T4cFW2O4p2Qy5HNWl/a26QLcWWr8IziN42bU0LNnTj1Hv+VVAYY07Y7GmQlyQM48R2kYBNEQ757jihaiV37UaEagdqtoWNdm1U+NtxmhyHJyNqLCMgE+veqLDCZgNn2pUlVcdqVVRRXPuAe2ePrUeX81HkJyO29R3/OaYkGIZxT2/N86GDtRH/MauiG3/AIVylOvTNHA8rrbMQFxt7SjuQOCf1rrc8kjBYxbl1fZmBGE2757fCuD+Eur/APg+uW1+wLQodE6jkxtsSPXHOO+Md67lDPG9r+IimWSKYa43R9YdTwRXN8qLjOxsHaON9VX8AvVlmRoYpJglvGxKmQrLnUo7gAL6fmFZ3YH1wKsPHMkr+Lb9JMgROqqhP5QVUn4bmq7B1GtuGNRsXN2x2Tpz60WKTCDIzTBumNs00krimgB43VskKAM7UWMhjjioZJ/lNGQ4fJzg0DVEJirtyKVMyG3yR7gKVDsorpcbEjYGhMu+adNknnvTCSTTQzwjFTLDp151O6W2sLaS4nbcJHjJA+JAqNjAya6X/Dm3/wDDtadUnWRBdh4pMgaY1OCjH0G3/wDW+KVlyLHGy4x5OheHP4ZTrGl54icRqrKxs4WDErnfWwPp2X69q3Esh6HJYdOgktY4LiTybdHQ+wMbKMHccAfECiXPizo8REaTvO7nSPJjLDPpnjuKqk8UWz/h89LupQsuqJpFUGPn+2e/HwzXOyZJZHsdGNEfxJ4C6d1pcSSNH1JtTveKi6j2GocYzgAeg571zvrnhDrPQg0t5beZaKcfioCGU743H5l+Yx7zXUIPGPTFYC6hvLdpWALyRZA9M44G/pQvEnW7HqHQZbWyuo7mS5dYAIxqIBO5KncYAPNMxZpw16BlCzjTgKMg5+VCffBqw67Yt06/lttigOpCD/KeKrckjI7GuimpK0I6Z5vg59aMr/pQhhic96cpxiqaLJSP7IpUNW9kbUqEhDkGGPpmkADTpfzH414gyRnimEJvSOmzdU6jDZQKS0rAMw/kXI1N8hXTPE/mdN6BO2geWqaUzvpIGB9/Cjfw66NFZdCW+fea79sswxpXsB7sb/P4VbeILaPqfS722dSV0lQQNwcciubnyKeRJ9IOOkZnwrcibp6ylkyygltvZ5DZHxyP+6969ajqk8E8UlrGIclxPyTkcY5H+ffWe8GXeiWSzkViMlsDGcjYjfj/AHWxGI4jpBC4z6EjvtSsseE2g4u0PWXNu2nBO4C5BOcelZfoUyS+NpbAQo48hgmkYwdm+mD95q8vZobDp9xLIwLRxlh6HY1Wfwjsmmv+pdVljPAhRj/UTqf9lo8UbjJspvZ5/EXos62kd8qhjGdMhA3IPBPwP96wQGFJXua+gb62S8tZoiqsGBUhj7q4l4g6VL0jqctvJgoW1I3qD2+VafFnrgLkVQJ+FeKMn30UpmvAm/yrWDYQaQMajSpyBgoG5pVXGJLIcoySPQ1Z+F+mf+X63Z2JB8uSTMuD/INz9ePnUG4IwMDfODXRf4V9HMME/WnjZ5JA0MAB/lyMkcckfRfeaXmmoQbLWzoaoixLGihUUaQoqqvp1tv+EprcvjQjDYMTgkdvSiXt/BBGsrStG7qNMWdztvsP91jupdSnnvZJIgYT5P8Axo2VzpwRkkbbnt6GuVV9j4wlLoiTdOis/EU180mGLZO+wz65rSRsGVlZA2oeyR2z9/pTD05eo9NjubaZp7iKPTdo4AYgjfGAO2SNv1qJaTMVnhuGBuITpkwSSByG+Y3/AOqub5FVx0yJ4jiS7tYYGBV5nCDB3OM7YBrV+Felw+H+gRWkZ1nLSOW2JZjk/Tj5VTdFgF91EXD5ki3SLOSP/Yn6YHw99S/FV0Lee3ihmYOVIlTAYaRjGfQ5+9qJTaXEtQcnotormJo7iFZJIHK+ZrI/KGJxuRg8VlvHPTWuelRzkapId2Y7FhU3p/XmMIiu40CoBiUEDjkkcc++j9SuZWtvw8ts80UgOl4sFcds5O3P6UUJVJMCcJR0zjbZFORiCN6k9QtnhnIePQckaTyKjqDiuqnasSFD4FKmhTSq6KHx2cl/dQ2kDBZJpAgY8DJxmu1zT2vh7occUaFI4kEUagb8YH1/vXJfC7rH4m6fLIcIkzMfU4Rjt862fjd7x7+GOSFjbKv5lBKk+/HHzrF5W5KI/DHlLZSr1KSe9eaeTOrKhzvp29DzwPTir/wh1bpcN7OnUHhE0wGiaRcKdzkEnjnueNqzCxIclRj+nJxj5U2Dpd1fXGmyt5ZCBwinb4ngc0njBnRnFKNI36dJsLvrdxFZz6bRYlNwkDkDLZ9kEHYYGTiofizp8LXMFtYhIZvJPlwIunWmpQTr4yMjAPr8aieGre68PXlzZ9ReKJJ7bzSUfaIqeCfgSdvSojeIjEzyzteTSMVlQSacxFdsacYweQRuNWDwBS+O9Gbbdo1vS+k2k/SreKcBpFyyTRt7StnfSw9D9agdNj6X0u+vE65dQvdBwUa4OAUO4ODsW9ee3GarujeIFS4hjijFvC87M6BQSCScuWAA9onOAD3JNR+sdPbxJ1u7livIkkVgtvHKMLIMbgHnOQT8CKijvZLadP2A691eym6279IZfw4jCsUUqpcZyQNu2ONjQbHxI9qBFN7cL/lYnLKfX3jmodx0a86W7C7sZscBhh137ZGfcKhpbOW3Qh+NOk5zinKMBjSkuIXxBovrNJoELPFIxYgbgen+DWaUZQ43Ga2vRLO+lNzbmDRbyDSWcY0NjOw9eDWReD8NLJE2QAdq1YJf1OfkjxdHqnAG1KvTpBxk0q00Ksd4cuFh6/Zsyl8ylQucZJUgfqa6L4wveqWAhuum3clqshMRXSrBsjII1A4OxrkkF01lPHdpnXBKJBj1Brs3WX/F9IikU6xqDLtnkf7rD5GpqQ5Fb4a6pdRdKgjktLSd91jmkXS5xwCe+5xn9zTUn6pD1OcJdNC1yBJOkYBQHZRpHbAGOauOl2YgsfNgCNGf+TDcZ22H71WwYe5nmkY+03OP093rWSUlbpBptnl7H5dvI8jec8mldR33zuT68cVQTs+S6+wBkSgHGV1f53xz23q66rKriFEDKq5Y+WcnJwB8+apZxBHoWUEk7c4B37nH9JI+BGN85rGa4KoNjrMt52mTTI7HExHtBzqPBAxjO+f8VeiNGh1uqKDj2CpIOw93Oe1Zq1eFo5BCJFgG2AckEN8B94q86PdAQSLMGBYjdhy2MH79amRPsqauNj+orMY48TzYhZZFBkOxG6kVovxvUT0+Sfz4tRj1IRGCQcbg/OqCe6iaF1VQyupATPfs1SuhuotXimlZgpBUeucZ+hqLaMrddE62soopX6gdUk86h3kZs52H6eg4Fcy66NF+4Ox52ro3TDJH0x4y3mJBkQ4/oH5c/wD5xXN/ETsOpy686tiQffWvxv5sVJ2Q8at80qB5tKuhYFFfJww7ajXSvA3Xlu+mwdOmdfOtho0s2C6AEgj4Yx8q5lI2dQ/9jRunrLJf24hdkcyABlOCo77/AAzWbLjU47G0dgvJn6Z0+Owt5Ed5GKhSdxk/7oNxbm2tohIdSMDnQd9vf94qLZ28sFwZmXEuF27gY5x33P3ipDzvHAwzIcsTk8E9/nv9K5b7obFFXf3AeedQzBQNGdXOVOe++c1AnmIiIDqqjWJF1H8v9IOd9vvvRmJGQ+hW5JK7752+n3xUe4WMK7yjL6tIUYH8wA57ZIJ+xTYpWbaqFDUeRnDTyBmzqZtWcbjcHVzg4qd025EIUyMAEIJ35GPj9n6VX20mCxj1BdTEs+CS2rnYeuaNaY/EIJNkG2cYHHw+NXJdkSuNGhiMEBeSYHDkFWXnnnb45PyqMZfLkke3ckgkKc8nJqUgWS1H5fZ2JJyfcc/Sq+SLTbhHjDjWxGeMDFKjRharRYW97HB0yeQyASZZHU7EE8fKucX05uLl3cgnjn0q48SxBJnaKfzATqbCFQD32rOqNyBXR8eCrkJl2e0qdilWjiCVzn229NRq78I23n9UDFQdC7A9yf8AQNUjZDMfea3fgaxI6VNcAtqkcnb0Axj6/v8AVGefGDHRVs0UMg0hlkf2VZUDDbHGMccn9Kj9SlKQsqjDHKqAfU5/zUxoowp8kKQQMHnSe5quuy0jxx4UsuSQTwc8579/81y49joq2kQI3VY9KufyEnCjfnn+1KcTzRPHFHJJI2RkAagAMk9txufpQywZirDUdI21e6vCvnMQ8iwLg+05J3Hv9/H/AHTktm2T+p7bRyLpRx5TvltKp2yNJPuIIJ+NCYFDks2oaVOR3IOTxxximW4VXMZ0yEEnIJA5BxyfUbcdt9qI48ycRnQqBQMA5zt8eBz/AIAo+nsGPRa9KlbSQWLEHO+PQ09yXkjB9lV/MRnB2qDaSC2uip0lcjCgHbJPrv8APbirNIkluFdnZU0Ahs8ffFKkqZlzRqRU9TgV4y4K+XIMaAwJxzk+max8qmKVkPIOK3N5A5Er+WZFYHEijAyDzxWS6tFplVx/MN/ca2eNL0ZpEUE+lKvQFwMmlW4XZVzaizhRlicAeprrnhq1iiso7NfaVYtGTjcgD/Z/7rm3h+AXPiKzQ4KrN5jZ4wuTv88fWunORbzCOEM5jI2C5+npscVy/MldRNEP0eI285y66Fzg8H/r41Q9Qmb8Q5X8+MbEjgGr0zaA9wzqdb4AzsSQTvn3Vm3Ek9xI+HY6ydgNR7b5+FZ8a3Zowq5WNypVcKXJwRnJzuds4+80KWSMITIpxuu2R2HH32omrPICadsBRn9Pv5UCR9StuSvLHYYwP8ft8TTl2apdALR0lYOuWByMMxbfbPwzj9KlMfZcE6fLYDCgqdyQBn75qstpFSZkLlm30nAJxjj9KsNixRGbDLvqAztnAzjFHJUxcehupdTSbbEA7HAHwzx99zWi6PLHN09g27IRkY5Gc/TOazsiND+ctpDBiSMkEnbH33z8JXSrnTMUV2wxxnPP2aGS5IXl2i76jPos1iiRUiY+2ATnOR3rMdVs9duVXBZcHbfn3itFcyEyMrFSASON2xnP96rrh9bO8p3kfkLp339PlVYnxaZiZkV4GeaVTri2czuUACliRSrp/JECheEkji6w+sqZCh0g9ifv962c8pnzJEDk7knbGAP7ftWBtmW1uVlWSQSuWVVbA3JGMDHzz7x761dn1OK6aWN3CygEOiEDcZBK+v8Aveud5EG5ch9UT3mZenzOze0uSMEc52xVJbz+So9o53x7XPzPy/Si3dzhNKpvLIMg8kAZ/tVdr/Nvqx64+hzz8xQQhofidEwykMxcOC25wBsM7H381CuZdMErZIyBnLDuuKaJBnOrGndTjYj9vXvQXOsFcAqxzkDOePSmxjTHSlaK6OX/AOTnVj0wcVeRy5UPGSp2JbIJ5quFsvskJgNuORUrOFGr1zv2253NNnTFRbQWVnaQ7tgMNR1DY9se7c0FLgxTLIAyt3yefX+9NX/kJ/KRxn82Pf6U2cDyyf6fTc7evp2oUvRUpGpFyZ7WFpFBQgFkxyRt9/CgyQnWdYBAJyAPTfGPr9KruhTq2q3lYhjugzgt6/t+9Lq/VYogUiy0hHf+U+vxoFjfLijLII9xaIxDy6W5K44pVmxht2ZcnnNKtnwR/QKBzJJe3zKA3lqWCY3LAZOQO+ck1LgmlhhTRC/lK2nW0RDZz+h4+tCn6m6dRW5t0tsRAoFRW0qgJ59//tRrnrEN3aqHRlnUFUMZOI22Ixnngc9tu9Kd9Vo0KKabvYZ5pbwxs0hZ4wd8bqdsg+/j9aHLNLp9oJLjJDY0sOfrx+1QU6jJExjIEjd3dgoPyxUia9nRNUtvoGQNTFgOPXT7/wBKrgEnFINHNggZZd99S/3Fevpc6jg8bHFQ4uoPIhby8BeTn4cevf61418SD7ON8ZJx+xqcQucSeGBKhlUgAZz3+NPMsKgKWjGxHbNVomudHmNbv5Z3DYYBRuSdXGNv0rxLjWFJX/6jJ33+NTgT5F6Jc9zHq9jU7A5yqnH1NRw1zIzAAKD6V403lxgvHq1DK5yc7Db8wx3+v0NZSSXLFUhRiuzFC2Odv5h6H9eANjSrYttNg4EukLTxCQaRkuDutTbHpT3a+eLiLAb/AJFGSyDHoQMnPb9ag3Uze1GzMh4aLUwGcnntnepx65dSL5aBFyNOrONIA2Hfj75o2pNfUBKN/Yny9EdJCsZmdRwRHn9cilUNIruVQ+i7fUM6lckH50qup/of0/Ck1+XdM2lXDMVZXUEEavSgyMZ45ZmwHV1X2QAG2JyR60qVC+xaCmJFgnn0jWksarvgDIznbvtRbkaI41LO6kjIZzuC5Jz8/nSpVXsL9EIEhe+iTJWM+zk5I2zRejwRTdQEcqBk0MxB4J2H9zSpVXpkRqLK3jmd7eTU0YAXBc5IGMAnv/fv3rK36pFf3CRoqqJGwBSpUnE9j/ISSX+CkRZfwaONmKqcehNOYKt5LoVUCOQoQYAGNP7UqVPj0Zn2Ht4I5IL0MM+XEGX3EHA/SnWkKMtxI41NHbZXPAPGf1pUqbHplB0Z2VSZZOP6zSpUqdQFn//Z"/>
          <p:cNvSpPr>
            <a:spLocks noChangeAspect="1" noChangeArrowheads="1"/>
          </p:cNvSpPr>
          <p:nvPr/>
        </p:nvSpPr>
        <p:spPr bwMode="auto">
          <a:xfrm>
            <a:off x="63500" y="-714375"/>
            <a:ext cx="74295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8" name="Picture 6" descr="http://www.historyonthenet.com/Tudors/images/earlytudorcostum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6789601" cy="479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8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Cavalier 1620-1660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81534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600" dirty="0" smtClean="0"/>
              <a:t>France Begins to influence Fashion</a:t>
            </a:r>
          </a:p>
          <a:p>
            <a:r>
              <a:rPr lang="en-US" sz="2400" dirty="0"/>
              <a:t>F</a:t>
            </a:r>
            <a:r>
              <a:rPr lang="en-US" sz="2400" dirty="0" smtClean="0"/>
              <a:t>ashion </a:t>
            </a:r>
            <a:r>
              <a:rPr lang="en-US" sz="2400" dirty="0"/>
              <a:t>which said “I don’t have to work for a living</a:t>
            </a:r>
            <a:r>
              <a:rPr lang="en-US" sz="2400" dirty="0" smtClean="0"/>
              <a:t>.”</a:t>
            </a:r>
          </a:p>
          <a:p>
            <a:r>
              <a:rPr lang="en-US" sz="2400" dirty="0" smtClean="0"/>
              <a:t>Sensual &amp; Soft look, less stiffness</a:t>
            </a:r>
          </a:p>
          <a:p>
            <a:r>
              <a:rPr lang="en-US" sz="2400" dirty="0" smtClean="0"/>
              <a:t>Waistlines began to rise</a:t>
            </a:r>
          </a:p>
          <a:p>
            <a:r>
              <a:rPr lang="en-US" sz="2400" dirty="0" smtClean="0"/>
              <a:t>Ruffs were replaced by lace or linen collars</a:t>
            </a:r>
          </a:p>
          <a:p>
            <a:r>
              <a:rPr lang="en-US" sz="2400" dirty="0" smtClean="0"/>
              <a:t>Sleeves began to become fuller</a:t>
            </a:r>
          </a:p>
          <a:p>
            <a:r>
              <a:rPr lang="en-US" sz="2400" dirty="0" smtClean="0"/>
              <a:t>Men began wearing breeches instead of hose</a:t>
            </a:r>
          </a:p>
          <a:p>
            <a:r>
              <a:rPr lang="en-US" sz="2400" dirty="0" smtClean="0"/>
              <a:t>Accessories</a:t>
            </a:r>
          </a:p>
          <a:p>
            <a:pPr lvl="1"/>
            <a:r>
              <a:rPr lang="en-US" sz="2200" dirty="0" smtClean="0"/>
              <a:t>Turned down boots</a:t>
            </a:r>
          </a:p>
          <a:p>
            <a:pPr lvl="1"/>
            <a:r>
              <a:rPr lang="en-US" sz="2200" dirty="0" smtClean="0"/>
              <a:t>Tall broad hats</a:t>
            </a:r>
          </a:p>
          <a:p>
            <a:pPr lvl="1"/>
            <a:r>
              <a:rPr lang="en-US" sz="2200" dirty="0" smtClean="0"/>
              <a:t>Ribbons &amp; bows</a:t>
            </a:r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  <a:p>
            <a:pPr marL="384048" lvl="1" indent="0">
              <a:buNone/>
            </a:pP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4000" b="1" dirty="0" smtClean="0">
              <a:effectLst/>
            </a:endParaRPr>
          </a:p>
          <a:p>
            <a:pPr lvl="2"/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15366" name="Picture 6" descr="http://upload.wikimedia.org/wikipedia/commons/thumb/e/e3/Boots_and_Boot_Hose_1630s.jpg/243px-Boots_and_Boot_Hose_1630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953000"/>
            <a:ext cx="3581399" cy="157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087" y="2362200"/>
            <a:ext cx="1597025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810" y="326951"/>
            <a:ext cx="1193367" cy="147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400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52400"/>
            <a:ext cx="7840663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304800" y="1219199"/>
            <a:ext cx="5943600" cy="3997325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effectLst/>
              </a:rPr>
              <a:t>Doublets </a:t>
            </a:r>
            <a:r>
              <a:rPr lang="en-US" sz="2800" dirty="0">
                <a:effectLst/>
              </a:rPr>
              <a:t>were pointed and fitted close to the body, with tight sleeves</a:t>
            </a:r>
            <a:endParaRPr lang="en-US" sz="2800" dirty="0" smtClean="0"/>
          </a:p>
          <a:p>
            <a:r>
              <a:rPr lang="en-US" sz="2800" dirty="0">
                <a:effectLst/>
              </a:rPr>
              <a:t>Sleeveless leather </a:t>
            </a:r>
            <a:r>
              <a:rPr lang="en-US" sz="2800" dirty="0" smtClean="0">
                <a:effectLst/>
              </a:rPr>
              <a:t>jerkins were </a:t>
            </a:r>
            <a:r>
              <a:rPr lang="en-US" sz="2800" dirty="0">
                <a:effectLst/>
              </a:rPr>
              <a:t>worn by soldiers </a:t>
            </a:r>
            <a:endParaRPr lang="en-US" sz="2800" dirty="0" smtClean="0">
              <a:effectLst/>
            </a:endParaRPr>
          </a:p>
          <a:p>
            <a:r>
              <a:rPr lang="en-US" sz="2800" dirty="0" smtClean="0">
                <a:effectLst/>
              </a:rPr>
              <a:t>Think “Three Musketeers”</a:t>
            </a:r>
            <a:endParaRPr lang="en-US" sz="2800" dirty="0"/>
          </a:p>
          <a:p>
            <a:endParaRPr lang="en-US" sz="2800" dirty="0"/>
          </a:p>
          <a:p>
            <a:pPr marL="749808" lvl="2" indent="0">
              <a:buNone/>
            </a:pP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16391" name="Picture 7" descr="File:Doubletvanda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727450"/>
            <a:ext cx="2272144" cy="297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File:St george civic guard hals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208" y="381000"/>
            <a:ext cx="2025337" cy="322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7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Restoration 1660 - 1715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04800" y="1219200"/>
            <a:ext cx="81534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</a:t>
            </a:r>
          </a:p>
          <a:p>
            <a:r>
              <a:rPr lang="en-US" sz="2800" dirty="0" smtClean="0"/>
              <a:t>Full, loose sleeves that end at elbow</a:t>
            </a:r>
          </a:p>
          <a:p>
            <a:r>
              <a:rPr lang="en-US" sz="2800" dirty="0" smtClean="0"/>
              <a:t>Tightly corseted</a:t>
            </a:r>
          </a:p>
          <a:p>
            <a:r>
              <a:rPr lang="en-US" sz="2800" dirty="0" smtClean="0"/>
              <a:t>Mantua </a:t>
            </a:r>
          </a:p>
          <a:p>
            <a:pPr lvl="1"/>
            <a:r>
              <a:rPr lang="en-US" sz="2200" dirty="0" smtClean="0">
                <a:effectLst/>
              </a:rPr>
              <a:t>Hung from </a:t>
            </a:r>
            <a:r>
              <a:rPr lang="en-US" sz="2200" dirty="0">
                <a:effectLst/>
              </a:rPr>
              <a:t>the shoulders to the </a:t>
            </a:r>
            <a:r>
              <a:rPr lang="en-US" sz="2200" dirty="0" smtClean="0">
                <a:effectLst/>
              </a:rPr>
              <a:t>floor</a:t>
            </a:r>
          </a:p>
          <a:p>
            <a:pPr lvl="2"/>
            <a:r>
              <a:rPr lang="en-US" sz="2000" dirty="0" smtClean="0">
                <a:effectLst/>
              </a:rPr>
              <a:t>worn </a:t>
            </a:r>
            <a:r>
              <a:rPr lang="en-US" sz="2000" dirty="0">
                <a:effectLst/>
              </a:rPr>
              <a:t>for 'undress' </a:t>
            </a:r>
            <a:r>
              <a:rPr lang="en-US" sz="2000" dirty="0" smtClean="0">
                <a:effectLst/>
              </a:rPr>
              <a:t>wear</a:t>
            </a:r>
          </a:p>
          <a:p>
            <a:pPr lvl="1"/>
            <a:r>
              <a:rPr lang="en-US" sz="2200" dirty="0"/>
              <a:t>The overskirt was looped back </a:t>
            </a:r>
            <a:endParaRPr lang="en-US" sz="2200" dirty="0" smtClean="0"/>
          </a:p>
          <a:p>
            <a:pPr marL="384048" lvl="1" indent="0">
              <a:buNone/>
            </a:pPr>
            <a:r>
              <a:rPr lang="en-US" sz="2200" dirty="0" smtClean="0"/>
              <a:t>    and </a:t>
            </a:r>
            <a:r>
              <a:rPr lang="en-US" sz="2200" dirty="0"/>
              <a:t>held by ribbon bows. </a:t>
            </a:r>
            <a:endParaRPr lang="en-US" sz="2200" dirty="0" smtClean="0"/>
          </a:p>
          <a:p>
            <a:pPr lvl="1"/>
            <a:r>
              <a:rPr lang="en-US" sz="2200" dirty="0" smtClean="0"/>
              <a:t>Train length determined by social status</a:t>
            </a:r>
          </a:p>
          <a:p>
            <a:r>
              <a:rPr lang="en-US" sz="2800" dirty="0" smtClean="0"/>
              <a:t>Hair worn in tight curls</a:t>
            </a:r>
          </a:p>
          <a:p>
            <a:pPr lvl="1"/>
            <a:r>
              <a:rPr lang="en-US" sz="2200" dirty="0" smtClean="0"/>
              <a:t>Got bigger and higher as the period went on</a:t>
            </a:r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491" y="3949890"/>
            <a:ext cx="1830296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 descr="http://upload.wikimedia.org/wikipedia/commons/thumb/6/6a/Netscher_Huygens.jpg/220px-Netscher_Huygen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491" y="1066800"/>
            <a:ext cx="1764931" cy="235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14600" y="6310040"/>
            <a:ext cx="4270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http://www.cwu.edu/~robinsos/ppages/resources/Costume_History/restoration.htm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1496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Restoration 1660 - 1715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81534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dirty="0" smtClean="0"/>
              <a:t>Breeches became very baggy</a:t>
            </a:r>
          </a:p>
          <a:p>
            <a:r>
              <a:rPr lang="en-US" sz="2800" dirty="0" smtClean="0"/>
              <a:t>Coat and Waist coat</a:t>
            </a:r>
          </a:p>
          <a:p>
            <a:r>
              <a:rPr lang="en-US" sz="2800" dirty="0" smtClean="0"/>
              <a:t>Ruffled long sleeved shirt</a:t>
            </a:r>
          </a:p>
          <a:p>
            <a:r>
              <a:rPr lang="en-US" sz="2800" dirty="0" smtClean="0"/>
              <a:t>Cravats worn over the neck</a:t>
            </a:r>
          </a:p>
          <a:p>
            <a:r>
              <a:rPr lang="en-US" sz="2800" dirty="0" smtClean="0"/>
              <a:t>Periwig</a:t>
            </a:r>
          </a:p>
          <a:p>
            <a:pPr lvl="1"/>
            <a:r>
              <a:rPr lang="en-US" sz="2600" dirty="0" smtClean="0"/>
              <a:t>Wig worn by men throughout </a:t>
            </a:r>
          </a:p>
          <a:p>
            <a:pPr marL="384048" lvl="1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the period</a:t>
            </a:r>
          </a:p>
          <a:p>
            <a:pPr marL="18288" indent="0">
              <a:buNone/>
            </a:pPr>
            <a:endParaRPr lang="en-US" sz="40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9460" name="Picture 4" descr="http://www.costumes.org/history/17thcent/mensfashionplates/louis14bigha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444" y="1600201"/>
            <a:ext cx="2822756" cy="387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419600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http://www.cwu.edu/~robinsos/ppages/resources/Costume_History/restoration.htm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51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04800" y="152400"/>
            <a:ext cx="7543800" cy="914400"/>
          </a:xfrm>
        </p:spPr>
        <p:txBody>
          <a:bodyPr/>
          <a:lstStyle/>
          <a:p>
            <a:r>
              <a:rPr lang="en-US" dirty="0" smtClean="0"/>
              <a:t>The Dark Ages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Saxon and Frankish Era 500-599 A.D.</a:t>
            </a:r>
            <a:endParaRPr lang="en-US" sz="2600" dirty="0" smtClean="0"/>
          </a:p>
          <a:p>
            <a:pPr lvl="1"/>
            <a:r>
              <a:rPr lang="en-US" sz="2600" dirty="0" smtClean="0"/>
              <a:t>A continuation of the tunic </a:t>
            </a:r>
          </a:p>
          <a:p>
            <a:pPr lvl="2"/>
            <a:r>
              <a:rPr lang="en-US" sz="2400" dirty="0" smtClean="0"/>
              <a:t>Belted at the waist or hip</a:t>
            </a:r>
          </a:p>
          <a:p>
            <a:pPr lvl="1"/>
            <a:r>
              <a:rPr lang="en-US" sz="2600" dirty="0" smtClean="0"/>
              <a:t>Men begin to wear trouser like garments </a:t>
            </a:r>
          </a:p>
          <a:p>
            <a:pPr lvl="1"/>
            <a:r>
              <a:rPr lang="en-US" sz="2600" dirty="0" smtClean="0"/>
              <a:t>Leggings</a:t>
            </a:r>
          </a:p>
          <a:p>
            <a:pPr lvl="1"/>
            <a:r>
              <a:rPr lang="en-US" sz="2600" dirty="0" smtClean="0"/>
              <a:t>Cloaks – fur lined</a:t>
            </a:r>
            <a:r>
              <a:rPr lang="en-US" sz="2400" dirty="0"/>
              <a:t> </a:t>
            </a:r>
            <a:r>
              <a:rPr lang="en-US" sz="2400" dirty="0" smtClean="0"/>
              <a:t>&amp; some wool</a:t>
            </a:r>
          </a:p>
          <a:p>
            <a:pPr lvl="2"/>
            <a:r>
              <a:rPr lang="en-US" sz="2200" dirty="0" smtClean="0"/>
              <a:t>Fastened with brooches</a:t>
            </a:r>
          </a:p>
          <a:p>
            <a:pPr lvl="2"/>
            <a:endParaRPr lang="en-US" sz="2200" dirty="0" smtClean="0"/>
          </a:p>
          <a:p>
            <a:pPr lvl="1"/>
            <a:endParaRPr lang="en-US" sz="2400" dirty="0" smtClean="0"/>
          </a:p>
          <a:p>
            <a:pPr marL="384048" lvl="1" indent="0">
              <a:buNone/>
            </a:pPr>
            <a:endParaRPr lang="en-US" sz="2600" dirty="0" smtClean="0"/>
          </a:p>
        </p:txBody>
      </p:sp>
      <p:pic>
        <p:nvPicPr>
          <p:cNvPr id="1028" name="Picture 4" descr="A Frankish Lady and a Frankish Noblem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365149"/>
            <a:ext cx="2971800" cy="258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 Saxon Chief &amp; A Saxon Lad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491" y="4567056"/>
            <a:ext cx="2182091" cy="218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89418" y="6046857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Thomas, P.W. (2008) </a:t>
            </a:r>
            <a:r>
              <a:rPr lang="en-US" sz="1000" b="1" dirty="0" smtClean="0"/>
              <a:t>Early Clothing Costume History 500-1066AD: Saxon, Frankish &amp; Anglo-Saxon Clothing  retrieved from: http://www.fashion-era.com/ancient_costume/clothing-saxon-frankish-anglo.htm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26888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Restoration 1660 - 1715</a:t>
            </a:r>
            <a:endParaRPr lang="en-US" dirty="0"/>
          </a:p>
        </p:txBody>
      </p:sp>
      <p:pic>
        <p:nvPicPr>
          <p:cNvPr id="18434" name="Picture 2" descr="http://www.cwu.edu/~robinsos/ppages/resources/Costume_History/images/PLATE64DX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27432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419600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http://www.cwu.edu/~robinsos/ppages/resources/Costume_History/restoration.htm</a:t>
            </a:r>
            <a:endParaRPr lang="en-US" dirty="0"/>
          </a:p>
        </p:txBody>
      </p:sp>
      <p:pic>
        <p:nvPicPr>
          <p:cNvPr id="1026" name="Picture 2" descr="http://www.chrismueller.net/Pictures/Class%20projects/Restora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1219200"/>
            <a:ext cx="3581400" cy="457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52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8229600" cy="1295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dirty="0" smtClean="0"/>
              <a:t>Historical Costume and the Movies Assignment</a:t>
            </a:r>
            <a:endParaRPr lang="en-US" sz="32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96839" y="1483057"/>
            <a:ext cx="5722961" cy="4800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000" dirty="0" smtClean="0"/>
              <a:t>Directions:</a:t>
            </a:r>
          </a:p>
          <a:p>
            <a:pPr marL="532638" indent="-514350">
              <a:buAutoNum type="arabicPeriod"/>
            </a:pPr>
            <a:r>
              <a:rPr lang="en-US" sz="2000" dirty="0" smtClean="0"/>
              <a:t>Go to email and open the document I sent you.</a:t>
            </a:r>
          </a:p>
          <a:p>
            <a:pPr marL="532638" indent="-514350">
              <a:buAutoNum type="arabicPeriod"/>
            </a:pPr>
            <a:r>
              <a:rPr lang="en-US" sz="2000" dirty="0" smtClean="0"/>
              <a:t>Find 12 pictures from 12 different movies that represents 12 different time periods.</a:t>
            </a:r>
          </a:p>
          <a:p>
            <a:pPr marL="532638" indent="-514350">
              <a:buAutoNum type="arabicPeriod"/>
            </a:pPr>
            <a:r>
              <a:rPr lang="en-US" sz="2000" dirty="0" smtClean="0"/>
              <a:t>Paste the picture in the box provided, then fill in the information in the corresponding box. </a:t>
            </a:r>
          </a:p>
          <a:p>
            <a:pPr marL="532638" indent="-514350">
              <a:buAutoNum type="arabicPeriod"/>
            </a:pPr>
            <a:r>
              <a:rPr lang="en-US" sz="2000" dirty="0" smtClean="0"/>
              <a:t>Save your document, then email it to me when you are complete.</a:t>
            </a:r>
          </a:p>
          <a:p>
            <a:pPr marL="532638" indent="-514350">
              <a:buAutoNum type="arabicPeriod"/>
            </a:pPr>
            <a:r>
              <a:rPr lang="en-US" sz="2000" dirty="0" smtClean="0"/>
              <a:t>You will be getting more notes Friday and will have time to finish. </a:t>
            </a:r>
          </a:p>
        </p:txBody>
      </p:sp>
      <p:pic>
        <p:nvPicPr>
          <p:cNvPr id="5" name="il_fi" descr="http://s11.lucyphotos.com/images/orig/p/f/pfszcyxc295hsfc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006522"/>
            <a:ext cx="1334637" cy="1676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019800" y="2667000"/>
            <a:ext cx="3088433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/>
              <a:t>Movie Title: </a:t>
            </a:r>
            <a:r>
              <a:rPr lang="en-US" sz="1600" i="1" dirty="0" smtClean="0"/>
              <a:t>300</a:t>
            </a:r>
          </a:p>
          <a:p>
            <a:r>
              <a:rPr lang="en-US" sz="1600" b="1" u="sng" dirty="0" smtClean="0"/>
              <a:t>Time Period: </a:t>
            </a:r>
            <a:r>
              <a:rPr lang="en-US" sz="1600" dirty="0" smtClean="0"/>
              <a:t>Greek B.C.</a:t>
            </a:r>
          </a:p>
          <a:p>
            <a:r>
              <a:rPr lang="en-US" sz="1600" b="1" u="sng" dirty="0" smtClean="0"/>
              <a:t>Evidence of Time Period: </a:t>
            </a:r>
            <a:r>
              <a:rPr lang="en-US" sz="1600" dirty="0" smtClean="0"/>
              <a:t>Greek </a:t>
            </a:r>
            <a:r>
              <a:rPr lang="en-US" sz="1600" dirty="0" err="1" smtClean="0"/>
              <a:t>Chiton</a:t>
            </a:r>
            <a:r>
              <a:rPr lang="en-US" sz="1600" dirty="0" smtClean="0"/>
              <a:t> dress with belts holding in place</a:t>
            </a:r>
          </a:p>
          <a:p>
            <a:r>
              <a:rPr lang="en-US" sz="1600" b="1" u="sng" dirty="0" smtClean="0"/>
              <a:t>Historically Accurate: </a:t>
            </a:r>
            <a:r>
              <a:rPr lang="en-US" sz="1600" dirty="0" smtClean="0"/>
              <a:t>No, </a:t>
            </a:r>
            <a:r>
              <a:rPr lang="en-US" sz="1600" dirty="0" err="1"/>
              <a:t>C</a:t>
            </a:r>
            <a:r>
              <a:rPr lang="en-US" sz="1600" dirty="0" err="1" smtClean="0"/>
              <a:t>hiton</a:t>
            </a:r>
            <a:r>
              <a:rPr lang="en-US" sz="1600" dirty="0" smtClean="0"/>
              <a:t> would cover whole torso front and back. You can tell double sided tape was used to hold dress in place.</a:t>
            </a:r>
          </a:p>
          <a:p>
            <a:r>
              <a:rPr lang="en-US" sz="1600" b="1" u="sng" dirty="0" smtClean="0"/>
              <a:t>Website</a:t>
            </a:r>
            <a:r>
              <a:rPr lang="en-US" sz="1600" b="1" u="sng" dirty="0"/>
              <a:t>: </a:t>
            </a:r>
            <a:r>
              <a:rPr lang="en-US" sz="1600" dirty="0"/>
              <a:t>http://photos.lucywho.com/queen-gorgo-photo-gallery-c16025998.html</a:t>
            </a:r>
            <a:endParaRPr lang="en-US" sz="1600" dirty="0" smtClean="0"/>
          </a:p>
          <a:p>
            <a:endParaRPr lang="en-US" b="1" u="sng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1700-1775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70866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 smtClean="0"/>
              <a:t>Flat </a:t>
            </a:r>
            <a:r>
              <a:rPr lang="en-US" sz="2800" b="1" dirty="0"/>
              <a:t>Front </a:t>
            </a:r>
            <a:r>
              <a:rPr lang="en-US" sz="2800" b="1" dirty="0" smtClean="0"/>
              <a:t>Breeches</a:t>
            </a:r>
            <a:r>
              <a:rPr lang="en-US" sz="2800" dirty="0" smtClean="0"/>
              <a:t>—breeches </a:t>
            </a:r>
            <a:r>
              <a:rPr lang="en-US" sz="2800" dirty="0"/>
              <a:t>with a buttoned front flap</a:t>
            </a:r>
            <a:r>
              <a:rPr lang="en-US" sz="2800" dirty="0" smtClean="0"/>
              <a:t>.</a:t>
            </a:r>
          </a:p>
          <a:p>
            <a:r>
              <a:rPr lang="en-US" sz="2800" dirty="0"/>
              <a:t>The </a:t>
            </a:r>
            <a:r>
              <a:rPr lang="en-US" sz="2800" dirty="0" err="1"/>
              <a:t>Justaucorps</a:t>
            </a:r>
            <a:r>
              <a:rPr lang="en-US" sz="2800" dirty="0"/>
              <a:t> for men was the forerunner of today’s </a:t>
            </a:r>
            <a:r>
              <a:rPr lang="en-US" sz="2800" dirty="0" smtClean="0"/>
              <a:t>suit coat.  </a:t>
            </a:r>
          </a:p>
          <a:p>
            <a:r>
              <a:rPr lang="en-US" sz="2800" dirty="0" smtClean="0"/>
              <a:t>The </a:t>
            </a:r>
            <a:r>
              <a:rPr lang="en-US" sz="2800" dirty="0"/>
              <a:t>Spencer was a short jacket without tails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Queue</a:t>
            </a:r>
            <a:r>
              <a:rPr lang="en-US" sz="2800" dirty="0"/>
              <a:t>—A long pigtail or ponytail that men would wear on the back of the neck with their own hair or with their wig.</a:t>
            </a:r>
          </a:p>
          <a:p>
            <a:endParaRPr lang="en-US" sz="3200" dirty="0" smtClean="0"/>
          </a:p>
          <a:p>
            <a:pPr marL="18288" indent="0">
              <a:buNone/>
            </a:pPr>
            <a:endParaRPr lang="en-US" sz="40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026" name="Picture 2" descr="9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97575" y="111556800"/>
            <a:ext cx="1277313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27" name="Picture 3" descr="9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794" y="457201"/>
            <a:ext cx="1827611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4597" y="6102891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Georgian Costume </a:t>
            </a:r>
            <a:r>
              <a:rPr lang="en-US" sz="1100" b="1" dirty="0" smtClean="0"/>
              <a:t>History. </a:t>
            </a:r>
            <a:r>
              <a:rPr lang="en-US" sz="1100" b="1" dirty="0"/>
              <a:t>Retrieved </a:t>
            </a:r>
            <a:r>
              <a:rPr lang="en-US" sz="1100" b="1" dirty="0" err="1" smtClean="0"/>
              <a:t>from:http</a:t>
            </a:r>
            <a:r>
              <a:rPr lang="en-US" sz="1100" b="1" dirty="0"/>
              <a:t>://www.cwu.edu/~robinsos/ppages/resources/Costume_History/georgian.htm </a:t>
            </a:r>
            <a:endParaRPr lang="en-US" sz="11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733800"/>
            <a:ext cx="1279641" cy="198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5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1700-1775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800600" y="5791200"/>
            <a:ext cx="419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 </a:t>
            </a:r>
            <a:r>
              <a:rPr lang="en-US" sz="1100" dirty="0"/>
              <a:t>King George III - </a:t>
            </a:r>
            <a:r>
              <a:rPr lang="en-US" sz="1100" dirty="0" smtClean="0"/>
              <a:t>1760-1820 - </a:t>
            </a:r>
            <a:r>
              <a:rPr lang="en-US" sz="1100" dirty="0"/>
              <a:t>Daily &amp; Occupational Dress of </a:t>
            </a:r>
            <a:r>
              <a:rPr lang="en-US" sz="1100" dirty="0" smtClean="0"/>
              <a:t>Men. Retrieved from :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 smtClean="0"/>
              <a:t>http</a:t>
            </a:r>
            <a:r>
              <a:rPr lang="en-US" sz="1100" dirty="0"/>
              <a:t>://www.fashion-era.com/english-costume/1760-1820-george-iii-mens-clothes.htm</a:t>
            </a:r>
          </a:p>
        </p:txBody>
      </p:sp>
      <p:pic>
        <p:nvPicPr>
          <p:cNvPr id="2050" name="Picture 2" descr="george-iii-king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90266"/>
            <a:ext cx="2162456" cy="3462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219200"/>
            <a:ext cx="2371725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20" y="2321692"/>
            <a:ext cx="2417919" cy="3684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527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1700-1775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5257800" cy="4343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</a:t>
            </a:r>
          </a:p>
          <a:p>
            <a:r>
              <a:rPr lang="en-US" sz="2800" b="1" dirty="0" smtClean="0"/>
              <a:t>Panniers</a:t>
            </a:r>
            <a:r>
              <a:rPr lang="en-US" sz="2800" dirty="0" smtClean="0"/>
              <a:t>—baskets made of reed or whale bone held together with ribbon used </a:t>
            </a:r>
            <a:r>
              <a:rPr lang="en-US" sz="2800" dirty="0"/>
              <a:t>to hold out the </a:t>
            </a:r>
            <a:r>
              <a:rPr lang="en-US" sz="2800" dirty="0" smtClean="0"/>
              <a:t>skirt</a:t>
            </a:r>
          </a:p>
          <a:p>
            <a:pPr lvl="1"/>
            <a:r>
              <a:rPr lang="en-US" sz="2400" dirty="0"/>
              <a:t>The hoop was first funnel-shaped, but from 1730s to 1740s grew very broad at the sides and flat front and back.</a:t>
            </a:r>
            <a:endParaRPr lang="en-US" sz="2400" dirty="0" smtClean="0"/>
          </a:p>
          <a:p>
            <a:pPr marL="18288" indent="0">
              <a:buNone/>
            </a:pPr>
            <a:endParaRPr lang="en-US" sz="3200" dirty="0" smtClean="0"/>
          </a:p>
          <a:p>
            <a:pPr marL="18288" indent="0">
              <a:buNone/>
            </a:pPr>
            <a:endParaRPr lang="en-US" sz="40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4" name="Picture 4" descr="1700 hoop and mas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8338"/>
            <a:ext cx="2670412" cy="205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PLATE73BX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598" y="2895600"/>
            <a:ext cx="2781271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0713" y="6100718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Georgian Costume </a:t>
            </a:r>
            <a:r>
              <a:rPr lang="en-US" sz="1100" b="1" dirty="0" smtClean="0"/>
              <a:t>History. </a:t>
            </a:r>
            <a:r>
              <a:rPr lang="en-US" sz="1100" b="1" dirty="0"/>
              <a:t>Retrieved </a:t>
            </a:r>
            <a:r>
              <a:rPr lang="en-US" sz="1100" b="1" dirty="0" err="1" smtClean="0"/>
              <a:t>from:http</a:t>
            </a:r>
            <a:r>
              <a:rPr lang="en-US" sz="1100" b="1" dirty="0"/>
              <a:t>://www.cwu.edu/~robinsos/ppages/resources/Costume_History/georgian.htm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78351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1700-1775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4119" y="1219200"/>
            <a:ext cx="7467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</a:t>
            </a:r>
          </a:p>
          <a:p>
            <a:r>
              <a:rPr lang="en-US" sz="2800" b="1" dirty="0"/>
              <a:t>Watteau </a:t>
            </a:r>
            <a:r>
              <a:rPr lang="en-US" sz="2800" b="1" dirty="0" smtClean="0"/>
              <a:t>Gown</a:t>
            </a:r>
            <a:r>
              <a:rPr lang="en-US" sz="2800" dirty="0" smtClean="0"/>
              <a:t>— </a:t>
            </a:r>
            <a:r>
              <a:rPr lang="en-US" sz="2800" dirty="0"/>
              <a:t>a loose sack or dress, worn over a tight bodice and very full underskirt. </a:t>
            </a:r>
            <a:endParaRPr lang="en-US" sz="2800" dirty="0" smtClean="0"/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loose folds falling from the shoulders in back became part of the skirt. </a:t>
            </a:r>
            <a:endParaRPr lang="en-US" sz="2400" dirty="0" smtClean="0"/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front of the gown varied in design, either hanging loose or fitted at the waist, worn closed or open, and, if open, revealing a bodice and underskirt. </a:t>
            </a:r>
            <a:endParaRPr lang="en-US" sz="2400" dirty="0" smtClean="0"/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elbow-length sleeves had vertical pleats and soft, wide cuffs. </a:t>
            </a:r>
            <a:endParaRPr lang="en-US" sz="2400" dirty="0" smtClean="0"/>
          </a:p>
          <a:p>
            <a:pPr marL="18288" indent="0">
              <a:buNone/>
            </a:pPr>
            <a:endParaRPr lang="en-US" sz="40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0" y="6100718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Georgian Costume </a:t>
            </a:r>
            <a:r>
              <a:rPr lang="en-US" sz="1100" b="1" dirty="0" smtClean="0"/>
              <a:t>History. </a:t>
            </a:r>
            <a:r>
              <a:rPr lang="en-US" sz="1100" b="1" dirty="0"/>
              <a:t>Retrieved </a:t>
            </a:r>
            <a:r>
              <a:rPr lang="en-US" sz="1100" b="1" dirty="0" err="1" smtClean="0"/>
              <a:t>from:http</a:t>
            </a:r>
            <a:r>
              <a:rPr lang="en-US" sz="1100" b="1" dirty="0"/>
              <a:t>://www.cwu.edu/~robinsos/ppages/resources/Costume_History/georgian.htm </a:t>
            </a:r>
            <a:endParaRPr lang="en-US" sz="11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719" y="3124200"/>
            <a:ext cx="1281373" cy="237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195" y="152400"/>
            <a:ext cx="151881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255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Georgian 1700-1775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762000"/>
            <a:ext cx="1476728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7467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</a:t>
            </a:r>
          </a:p>
          <a:p>
            <a:r>
              <a:rPr lang="en-US" sz="2400" b="1" dirty="0" smtClean="0"/>
              <a:t>Pompadour</a:t>
            </a:r>
            <a:r>
              <a:rPr lang="en-US" sz="2400" dirty="0" smtClean="0"/>
              <a:t>—large </a:t>
            </a:r>
            <a:r>
              <a:rPr lang="en-US" sz="2400" dirty="0"/>
              <a:t>hair-do associated with the French court and often had birds or toys placed in it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Shepherdess Hat</a:t>
            </a:r>
            <a:r>
              <a:rPr lang="en-US" sz="2400" dirty="0"/>
              <a:t>—A hat worn by fashionable women that resembled a </a:t>
            </a:r>
            <a:r>
              <a:rPr lang="en-US" sz="2400" dirty="0" err="1"/>
              <a:t>shepardess</a:t>
            </a:r>
            <a:r>
              <a:rPr lang="en-US" sz="2400" dirty="0"/>
              <a:t> hat. It was referring to the romantic life of the country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Mob Cap</a:t>
            </a:r>
            <a:r>
              <a:rPr lang="en-US" sz="2400" dirty="0"/>
              <a:t>—Large cap with soft, full crown and wide brim which almost hid the face; usually trimmed with ribbon bands and loops</a:t>
            </a:r>
            <a:endParaRPr lang="en-US" sz="24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572000" y="6100718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Georgian Costume </a:t>
            </a:r>
            <a:r>
              <a:rPr lang="en-US" sz="1100" b="1" dirty="0" smtClean="0"/>
              <a:t>History. </a:t>
            </a:r>
            <a:r>
              <a:rPr lang="en-US" sz="1100" b="1" dirty="0"/>
              <a:t>Retrieved </a:t>
            </a:r>
            <a:r>
              <a:rPr lang="en-US" sz="1100" b="1" dirty="0" err="1" smtClean="0"/>
              <a:t>from:http</a:t>
            </a:r>
            <a:r>
              <a:rPr lang="en-US" sz="1100" b="1" dirty="0"/>
              <a:t>://www.cwu.edu/~robinsos/ppages/resources/Costume_History/georgian.htm </a:t>
            </a:r>
            <a:endParaRPr lang="en-US" sz="11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371363"/>
            <a:ext cx="1206062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137" y="4115127"/>
            <a:ext cx="2008705" cy="189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67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TJSQwNRVAs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47800" y="457200"/>
            <a:ext cx="6400800" cy="4800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7400" y="5388591"/>
            <a:ext cx="557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THINK MOVIE: Marie Antoinette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4527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Empire 1790-1815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7467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Men's Fashion</a:t>
            </a:r>
          </a:p>
          <a:p>
            <a:r>
              <a:rPr lang="en-US" sz="2800" dirty="0" smtClean="0"/>
              <a:t>Breeches became longer and more tightly fitted</a:t>
            </a:r>
          </a:p>
          <a:p>
            <a:r>
              <a:rPr lang="en-US" sz="2800" dirty="0" smtClean="0"/>
              <a:t>Trousers or Pantaloons for the street</a:t>
            </a:r>
          </a:p>
          <a:p>
            <a:r>
              <a:rPr lang="en-US" sz="2800" dirty="0" smtClean="0"/>
              <a:t>Coats were cutaway with long tails and standing collars</a:t>
            </a:r>
          </a:p>
          <a:p>
            <a:r>
              <a:rPr lang="en-US" sz="2800" dirty="0" smtClean="0"/>
              <a:t>Waist coats were high </a:t>
            </a:r>
            <a:r>
              <a:rPr lang="en-US" sz="2800" dirty="0" err="1" smtClean="0"/>
              <a:t>waisted</a:t>
            </a:r>
            <a:r>
              <a:rPr lang="en-US" sz="2800" dirty="0" smtClean="0"/>
              <a:t> and squared off at the bottom</a:t>
            </a:r>
          </a:p>
          <a:p>
            <a:r>
              <a:rPr lang="en-US" sz="2800" dirty="0" smtClean="0"/>
              <a:t>Hair wax and mutton chops were the new hair fad</a:t>
            </a:r>
          </a:p>
          <a:p>
            <a:r>
              <a:rPr lang="en-US" sz="2800" dirty="0" smtClean="0"/>
              <a:t>Wellington style boot</a:t>
            </a:r>
          </a:p>
          <a:p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230" y="381000"/>
            <a:ext cx="1717964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848100"/>
            <a:ext cx="126682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83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Empire 1790-1815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1219200"/>
            <a:ext cx="65532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</a:t>
            </a:r>
          </a:p>
          <a:p>
            <a:r>
              <a:rPr lang="en-US" sz="2800" dirty="0" smtClean="0"/>
              <a:t>The triumph of the “undressed” look</a:t>
            </a:r>
          </a:p>
          <a:p>
            <a:r>
              <a:rPr lang="en-US" sz="2800" dirty="0" smtClean="0"/>
              <a:t>Followed the simple flowing lines of the </a:t>
            </a:r>
            <a:r>
              <a:rPr lang="en-US" sz="2800" dirty="0"/>
              <a:t>G</a:t>
            </a:r>
            <a:r>
              <a:rPr lang="en-US" sz="2800" dirty="0" smtClean="0"/>
              <a:t>reek silhouette</a:t>
            </a:r>
          </a:p>
          <a:p>
            <a:r>
              <a:rPr lang="en-US" sz="2800" dirty="0" smtClean="0"/>
              <a:t>Empire Waist</a:t>
            </a:r>
          </a:p>
          <a:p>
            <a:pPr lvl="1"/>
            <a:r>
              <a:rPr lang="en-US" sz="2600" dirty="0" smtClean="0"/>
              <a:t>High </a:t>
            </a:r>
            <a:r>
              <a:rPr lang="en-US" sz="2600" dirty="0" err="1" smtClean="0"/>
              <a:t>waisted</a:t>
            </a:r>
            <a:r>
              <a:rPr lang="en-US" sz="2600" dirty="0" smtClean="0"/>
              <a:t>, natural look</a:t>
            </a:r>
          </a:p>
          <a:p>
            <a:pPr lvl="1"/>
            <a:r>
              <a:rPr lang="en-US" sz="2600" dirty="0" smtClean="0"/>
              <a:t>No corsets</a:t>
            </a:r>
          </a:p>
          <a:p>
            <a:r>
              <a:rPr lang="en-US" sz="2800" dirty="0" smtClean="0"/>
              <a:t>Accessories</a:t>
            </a:r>
          </a:p>
          <a:p>
            <a:pPr lvl="1"/>
            <a:r>
              <a:rPr lang="en-US" sz="2600" dirty="0" smtClean="0"/>
              <a:t>Gloves</a:t>
            </a:r>
          </a:p>
          <a:p>
            <a:pPr lvl="1"/>
            <a:r>
              <a:rPr lang="en-US" sz="2600" dirty="0" smtClean="0"/>
              <a:t>Vinaigrette: small drawstring handbag</a:t>
            </a:r>
          </a:p>
          <a:p>
            <a:pPr lvl="1"/>
            <a:endParaRPr lang="en-US" sz="2600" dirty="0" smtClean="0"/>
          </a:p>
          <a:p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004" y="304801"/>
            <a:ext cx="1868261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Early Regency Gown - White Muslin Dress - 1807 - Bord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95600"/>
            <a:ext cx="10287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61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The Dark Ages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The Anglo – Saxon Era 700 – 999</a:t>
            </a:r>
            <a:endParaRPr lang="en-US" sz="3000" dirty="0" smtClean="0"/>
          </a:p>
          <a:p>
            <a:pPr lvl="1"/>
            <a:r>
              <a:rPr lang="en-US" sz="3000" dirty="0" smtClean="0"/>
              <a:t> Similar to the Saxon &amp; Frankish Era</a:t>
            </a:r>
          </a:p>
          <a:p>
            <a:pPr lvl="2"/>
            <a:r>
              <a:rPr lang="en-US" sz="2200" dirty="0" smtClean="0"/>
              <a:t>Hoods were added to cloaks in the 9</a:t>
            </a:r>
            <a:r>
              <a:rPr lang="en-US" sz="2200" baseline="30000" dirty="0" smtClean="0"/>
              <a:t>th</a:t>
            </a:r>
            <a:r>
              <a:rPr lang="en-US" sz="2200" dirty="0" smtClean="0"/>
              <a:t> century</a:t>
            </a:r>
          </a:p>
          <a:p>
            <a:pPr lvl="2"/>
            <a:r>
              <a:rPr lang="en-US" sz="2200" dirty="0" smtClean="0"/>
              <a:t>The wrap over coat and waist coat appeared</a:t>
            </a:r>
          </a:p>
          <a:p>
            <a:pPr lvl="1"/>
            <a:r>
              <a:rPr lang="en-US" sz="3000" dirty="0" smtClean="0"/>
              <a:t>Began to see class distinction through dress</a:t>
            </a:r>
          </a:p>
          <a:p>
            <a:pPr lvl="2"/>
            <a:r>
              <a:rPr lang="en-US" sz="2200" dirty="0" smtClean="0"/>
              <a:t>Nobility had embellishments on the collar, waist or border of their tunics</a:t>
            </a:r>
          </a:p>
          <a:p>
            <a:pPr lvl="2"/>
            <a:r>
              <a:rPr lang="en-US" sz="2200" dirty="0" smtClean="0"/>
              <a:t>Nobility wore longer tunics</a:t>
            </a:r>
          </a:p>
          <a:p>
            <a:pPr lvl="2"/>
            <a:r>
              <a:rPr lang="en-US" sz="2200" dirty="0" smtClean="0"/>
              <a:t>Working class &amp; Peasants wore plain shorter tunics</a:t>
            </a:r>
          </a:p>
          <a:p>
            <a:pPr lvl="2"/>
            <a:r>
              <a:rPr lang="en-US" sz="2200" dirty="0" smtClean="0"/>
              <a:t>THINK MOVIE: King Arthur</a:t>
            </a:r>
          </a:p>
          <a:p>
            <a:pPr lvl="2"/>
            <a:endParaRPr lang="en-US" sz="2200" dirty="0" smtClean="0"/>
          </a:p>
        </p:txBody>
      </p:sp>
      <p:pic>
        <p:nvPicPr>
          <p:cNvPr id="1026" name="Picture 2" descr="http://upload.wikimedia.org/wikipedia/commons/thumb/1/13/John_william_waterhouse_tristan_and_isolde_with_the_potion.jpg/220px-John_william_waterhouse_tristan_and_isolde_with_the_po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04800"/>
            <a:ext cx="15367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12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5380" y="5257800"/>
            <a:ext cx="3906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THINK MOVIE: Emma</a:t>
            </a:r>
            <a:endParaRPr lang="en-US" sz="2800" dirty="0"/>
          </a:p>
        </p:txBody>
      </p:sp>
      <p:pic>
        <p:nvPicPr>
          <p:cNvPr id="4" name="LDjfYXJ3yRo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546842"/>
            <a:ext cx="5433220" cy="407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85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368188"/>
            <a:ext cx="5638800" cy="4609532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Men's Fashion</a:t>
            </a:r>
          </a:p>
          <a:p>
            <a:r>
              <a:rPr lang="en-US" sz="2800" b="1" dirty="0"/>
              <a:t>Peg-Top Trousers</a:t>
            </a:r>
            <a:r>
              <a:rPr lang="en-US" sz="2800" dirty="0"/>
              <a:t>–Trousers that were wide and pleated at the top and very narrow at the ankles. </a:t>
            </a:r>
            <a:endParaRPr lang="en-US" sz="2800" dirty="0" smtClean="0"/>
          </a:p>
          <a:p>
            <a:pPr lvl="1"/>
            <a:r>
              <a:rPr lang="en-US" sz="2600" dirty="0" smtClean="0"/>
              <a:t>The </a:t>
            </a:r>
            <a:r>
              <a:rPr lang="en-US" sz="2600" dirty="0"/>
              <a:t>name peg-top originally applied to a boy’s cone-shaped spinning top</a:t>
            </a:r>
            <a:r>
              <a:rPr lang="en-US" sz="2600" dirty="0" smtClean="0"/>
              <a:t>.</a:t>
            </a:r>
          </a:p>
          <a:p>
            <a:pPr marL="18288" indent="0">
              <a:buNone/>
            </a:pPr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724400" y="6114535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 smtClean="0"/>
              <a:t>Romantic Costume. </a:t>
            </a:r>
            <a:r>
              <a:rPr lang="en-US" sz="1100" b="1" dirty="0"/>
              <a:t>Retrieved from: http://www.cwu.edu/~robinsos/ppages/resources/Costume_History/romantic.htm</a:t>
            </a:r>
            <a:endParaRPr lang="en-US" sz="1100" dirty="0"/>
          </a:p>
        </p:txBody>
      </p:sp>
      <p:pic>
        <p:nvPicPr>
          <p:cNvPr id="4100" name="Picture 4" descr="http://www.cwu.edu/~robinsos/ppages/resources/Costume_History/images/pc55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371600"/>
            <a:ext cx="2311603" cy="431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92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28600" y="1074761"/>
            <a:ext cx="5943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Men's Fashion</a:t>
            </a:r>
          </a:p>
          <a:p>
            <a:r>
              <a:rPr lang="en-US" sz="2800" b="1" dirty="0" smtClean="0"/>
              <a:t>Sack </a:t>
            </a:r>
            <a:r>
              <a:rPr lang="en-US" sz="2800" b="1" dirty="0"/>
              <a:t>Coat</a:t>
            </a:r>
            <a:r>
              <a:rPr lang="en-US" sz="2800" dirty="0"/>
              <a:t>–A loose-fitting coat ending at the finger tips and having high short lapels. It was used in sports and in commerce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Great Coat</a:t>
            </a:r>
            <a:r>
              <a:rPr lang="en-US" sz="2800" dirty="0"/>
              <a:t>–An overcoat usually made out of wool and not as fitted as a regular coat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Frock Coat</a:t>
            </a:r>
            <a:r>
              <a:rPr lang="en-US" sz="2800" dirty="0"/>
              <a:t>–A double-breasted coat having long skirts of equal length in front and back.</a:t>
            </a:r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733" y="2514600"/>
            <a:ext cx="1154954" cy="190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24400" y="6114535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 smtClean="0"/>
              <a:t>Romantic Costume. </a:t>
            </a:r>
            <a:r>
              <a:rPr lang="en-US" sz="1100" b="1" dirty="0"/>
              <a:t>Retrieved from: http://www.cwu.edu/~robinsos/ppages/resources/Costume_History/romantic.htm</a:t>
            </a:r>
            <a:endParaRPr lang="en-US" sz="11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085" y="457200"/>
            <a:ext cx="1008398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962400"/>
            <a:ext cx="9525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08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74761"/>
            <a:ext cx="661035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Men's Fashion Accessories</a:t>
            </a:r>
          </a:p>
          <a:p>
            <a:r>
              <a:rPr lang="en-US" sz="2800" b="1" dirty="0"/>
              <a:t>Ascot–</a:t>
            </a:r>
            <a:r>
              <a:rPr lang="en-US" sz="2800" dirty="0"/>
              <a:t>A scarf tied in a knot with horizontal ends, then crossed diagonally. The whole usually held in place with a jeweled stickpin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Bowler</a:t>
            </a:r>
            <a:r>
              <a:rPr lang="en-US" sz="2800" dirty="0"/>
              <a:t>–A stiff felt hat with a low, round crown and narrow brim; the bowler, similar to a derby, has a slightly wider brim and roll at the sides.</a:t>
            </a:r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6146" name="Picture 2" descr="http://www.cwu.edu/~robinsos/ppages/resources/Costume_History/images/ascot_f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106680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ur felt derby hat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5410200"/>
            <a:ext cx="1685925" cy="126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1860hatstand.gif (12087 bytes)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807" y="3697974"/>
            <a:ext cx="2232479" cy="187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24400" y="6032479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 smtClean="0"/>
              <a:t>Romantic Costume. </a:t>
            </a:r>
            <a:r>
              <a:rPr lang="en-US" sz="1100" b="1" dirty="0"/>
              <a:t>Retrieved from: http://www.cwu.edu/~robinsos/ppages/resources/Costume_History/romantic.htm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51087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74761"/>
            <a:ext cx="6324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</a:t>
            </a:r>
          </a:p>
          <a:p>
            <a:r>
              <a:rPr lang="en-US" sz="2800" b="1" dirty="0" smtClean="0"/>
              <a:t>Beret Sleeves </a:t>
            </a:r>
            <a:r>
              <a:rPr lang="en-US" sz="2800" dirty="0" smtClean="0"/>
              <a:t>- cut </a:t>
            </a:r>
            <a:r>
              <a:rPr lang="en-US" sz="2800" dirty="0"/>
              <a:t>from a </a:t>
            </a:r>
            <a:r>
              <a:rPr lang="en-US" sz="2800" dirty="0" smtClean="0"/>
              <a:t>circle with an opening </a:t>
            </a:r>
            <a:r>
              <a:rPr lang="en-US" sz="2800" dirty="0"/>
              <a:t>in the </a:t>
            </a:r>
            <a:r>
              <a:rPr lang="en-US" sz="2800" dirty="0" smtClean="0"/>
              <a:t>center </a:t>
            </a:r>
            <a:r>
              <a:rPr lang="en-US" sz="2800" dirty="0"/>
              <a:t>for the arm and this was gathered and bound into a band. The outer circle was gathered and set into the </a:t>
            </a:r>
            <a:r>
              <a:rPr lang="en-US" sz="2800" dirty="0" smtClean="0"/>
              <a:t>armhole</a:t>
            </a:r>
          </a:p>
          <a:p>
            <a:pPr marL="18288" indent="0">
              <a:buNone/>
            </a:pPr>
            <a:endParaRPr lang="en-US" sz="2800" b="1" dirty="0" smtClean="0"/>
          </a:p>
          <a:p>
            <a:r>
              <a:rPr lang="en-US" sz="2800" b="1" dirty="0" smtClean="0"/>
              <a:t>Gigot </a:t>
            </a:r>
            <a:r>
              <a:rPr lang="en-US" sz="2800" b="1" dirty="0"/>
              <a:t>Sleeves</a:t>
            </a:r>
            <a:r>
              <a:rPr lang="en-US" sz="2800" dirty="0"/>
              <a:t>–A full sleeve with more fullness at the elbow than at the shoulder or wrist. </a:t>
            </a:r>
            <a:endParaRPr lang="en-US" sz="2800" dirty="0" smtClean="0"/>
          </a:p>
          <a:p>
            <a:endParaRPr lang="en-US" sz="24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7170" name="Picture 2" descr="http://www.fashion-era.com/images/RegencyRom/1830sturhatmarbx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372" y="1295400"/>
            <a:ext cx="215445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343400"/>
            <a:ext cx="2314214" cy="219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6172200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 smtClean="0"/>
              <a:t>Romantic Costume. </a:t>
            </a:r>
            <a:r>
              <a:rPr lang="en-US" sz="1100" b="1" dirty="0"/>
              <a:t>Retrieved from: http://www.cwu.edu/~robinsos/ppages/resources/Costume_History/romantic.htm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2438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74761"/>
            <a:ext cx="6324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</a:t>
            </a:r>
          </a:p>
          <a:p>
            <a:r>
              <a:rPr lang="en-US" sz="2800" b="1" dirty="0" smtClean="0"/>
              <a:t>Wider Skirt Hemlines: </a:t>
            </a:r>
          </a:p>
          <a:p>
            <a:pPr lvl="1"/>
            <a:r>
              <a:rPr lang="en-US" sz="2400" b="1" dirty="0" smtClean="0"/>
              <a:t>Gored into panels from 1820-1828 to added width at hemline, but keep tight waist</a:t>
            </a:r>
          </a:p>
          <a:p>
            <a:pPr lvl="1"/>
            <a:r>
              <a:rPr lang="en-US" sz="2400" dirty="0"/>
              <a:t>Decoration of stuffed </a:t>
            </a:r>
            <a:r>
              <a:rPr lang="en-US" sz="2400" dirty="0" err="1"/>
              <a:t>rouleau</a:t>
            </a:r>
            <a:r>
              <a:rPr lang="en-US" sz="2400" dirty="0"/>
              <a:t> tubes, Italian quilting and flounces and frills were added to push out the skirt hem width in an architectural way.</a:t>
            </a:r>
            <a:endParaRPr lang="en-US" sz="2400" b="1" dirty="0" smtClean="0"/>
          </a:p>
          <a:p>
            <a:pPr lvl="1"/>
            <a:endParaRPr lang="en-US" sz="2600" b="1" dirty="0" smtClean="0"/>
          </a:p>
          <a:p>
            <a:pPr lvl="1"/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221" y="1074761"/>
            <a:ext cx="2092786" cy="4792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" y="6032479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Romantic Era – Fashion History. </a:t>
            </a:r>
            <a:r>
              <a:rPr lang="en-US" sz="1100" dirty="0" err="1" smtClean="0"/>
              <a:t>Retreived</a:t>
            </a:r>
            <a:r>
              <a:rPr lang="en-US" sz="1100" dirty="0"/>
              <a:t> from: http://www.fashion-era.com/romantic_era.htm#Romantic Era 1825-1835</a:t>
            </a:r>
          </a:p>
        </p:txBody>
      </p:sp>
    </p:spTree>
    <p:extLst>
      <p:ext uri="{BB962C8B-B14F-4D97-AF65-F5344CB8AC3E}">
        <p14:creationId xmlns:p14="http://schemas.microsoft.com/office/powerpoint/2010/main" val="15096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28600" y="1371600"/>
            <a:ext cx="5486400" cy="42672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</a:t>
            </a:r>
          </a:p>
          <a:p>
            <a:r>
              <a:rPr lang="en-US" sz="2800" b="1" dirty="0" smtClean="0"/>
              <a:t>Pelerine Collars (1836): covered wide shoulders and added modesty</a:t>
            </a:r>
            <a:r>
              <a:rPr lang="en-US" sz="2600" b="1" dirty="0" smtClean="0"/>
              <a:t>.</a:t>
            </a:r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width of the lace pelerine reached about 31 inches when at its widest </a:t>
            </a:r>
            <a:r>
              <a:rPr lang="en-US" sz="2400" dirty="0" smtClean="0"/>
              <a:t>fashion.</a:t>
            </a:r>
          </a:p>
          <a:p>
            <a:pPr lvl="1"/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778" y="1524000"/>
            <a:ext cx="2648596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6032479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Romantic Era – Fashion History. </a:t>
            </a:r>
            <a:r>
              <a:rPr lang="en-US" sz="1100" dirty="0" err="1" smtClean="0"/>
              <a:t>Retreived</a:t>
            </a:r>
            <a:r>
              <a:rPr lang="en-US" sz="1100" dirty="0"/>
              <a:t> from: http://www.fashion-era.com/romantic_era.htm#Romantic Era 1825-1835</a:t>
            </a:r>
          </a:p>
        </p:txBody>
      </p:sp>
    </p:spTree>
    <p:extLst>
      <p:ext uri="{BB962C8B-B14F-4D97-AF65-F5344CB8AC3E}">
        <p14:creationId xmlns:p14="http://schemas.microsoft.com/office/powerpoint/2010/main" val="316657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Romantic Era 1815-1840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8600" y="1074761"/>
            <a:ext cx="6324600" cy="52578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</a:t>
            </a:r>
          </a:p>
          <a:p>
            <a:r>
              <a:rPr lang="en-US" sz="2800" b="1" dirty="0" smtClean="0"/>
              <a:t>Hats: </a:t>
            </a:r>
            <a:r>
              <a:rPr lang="en-US" sz="2800" dirty="0"/>
              <a:t>Large romantic wide hats, ornately trimmed with feathers, loops of ribbons and </a:t>
            </a:r>
            <a:r>
              <a:rPr lang="en-US" sz="2800" dirty="0" smtClean="0"/>
              <a:t>bows</a:t>
            </a:r>
          </a:p>
          <a:p>
            <a:pPr lvl="1"/>
            <a:r>
              <a:rPr lang="en-US" sz="2600" dirty="0" smtClean="0"/>
              <a:t>complemented </a:t>
            </a:r>
            <a:r>
              <a:rPr lang="en-US" sz="2600" dirty="0"/>
              <a:t>the wide shoulder lines of the </a:t>
            </a:r>
            <a:r>
              <a:rPr lang="en-US" sz="2600" dirty="0" smtClean="0"/>
              <a:t>1830s</a:t>
            </a:r>
          </a:p>
          <a:p>
            <a:r>
              <a:rPr lang="en-US" sz="2800" dirty="0"/>
              <a:t>Bonnets were virtually interchangeable with </a:t>
            </a:r>
            <a:r>
              <a:rPr lang="en-US" sz="2800" dirty="0" smtClean="0"/>
              <a:t>hats</a:t>
            </a:r>
          </a:p>
          <a:p>
            <a:pPr lvl="1"/>
            <a:r>
              <a:rPr lang="en-US" sz="2400" b="1" dirty="0"/>
              <a:t>Coal scuttle bonnet</a:t>
            </a:r>
            <a:r>
              <a:rPr lang="en-US" sz="2400" dirty="0"/>
              <a:t> styles with deep crowns accommodated the high </a:t>
            </a:r>
            <a:endParaRPr lang="en-US" sz="2400" dirty="0" smtClean="0"/>
          </a:p>
          <a:p>
            <a:pPr lvl="1"/>
            <a:r>
              <a:rPr lang="en-US" sz="2400" b="1" dirty="0" smtClean="0"/>
              <a:t>Apollo</a:t>
            </a:r>
            <a:r>
              <a:rPr lang="en-US" sz="2400" dirty="0" smtClean="0"/>
              <a:t> knot: hair style of a high twist on top of the head</a:t>
            </a:r>
            <a:r>
              <a:rPr lang="en-US" sz="2800" dirty="0" smtClean="0"/>
              <a:t>. </a:t>
            </a:r>
            <a:endParaRPr lang="en-US" sz="2600" b="1" dirty="0" smtClean="0"/>
          </a:p>
          <a:p>
            <a:pPr lvl="1"/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715" y="4021540"/>
            <a:ext cx="1771650" cy="210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074761"/>
            <a:ext cx="2580280" cy="257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Romantic Era – Fashion History. </a:t>
            </a:r>
            <a:r>
              <a:rPr lang="en-US" sz="1100" dirty="0" err="1" smtClean="0"/>
              <a:t>Retreived</a:t>
            </a:r>
            <a:r>
              <a:rPr lang="en-US" sz="1100" dirty="0"/>
              <a:t> from: http://www.fashion-era.com/romantic_era.htm#Romantic Era 1825-1835</a:t>
            </a:r>
          </a:p>
        </p:txBody>
      </p:sp>
    </p:spTree>
    <p:extLst>
      <p:ext uri="{BB962C8B-B14F-4D97-AF65-F5344CB8AC3E}">
        <p14:creationId xmlns:p14="http://schemas.microsoft.com/office/powerpoint/2010/main" val="51532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15239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  <a:p>
            <a:pPr algn="ctr"/>
            <a:r>
              <a:rPr lang="en-US" dirty="0" smtClean="0"/>
              <a:t>1837 - 1860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600201"/>
            <a:ext cx="6324600" cy="47323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/>
              <a:t>Prince Albert Coat</a:t>
            </a:r>
            <a:r>
              <a:rPr lang="en-US" sz="2800" dirty="0"/>
              <a:t> Another name for the double-breasted frock coat with satin lapels, named after the consort of Queen Victoria who favored the style. </a:t>
            </a:r>
            <a:endParaRPr lang="en-US" sz="2800" dirty="0" smtClean="0"/>
          </a:p>
          <a:p>
            <a:r>
              <a:rPr lang="en-US" sz="2800" b="1" dirty="0"/>
              <a:t>String Tie</a:t>
            </a:r>
            <a:r>
              <a:rPr lang="en-US" sz="2800" dirty="0"/>
              <a:t> Basic ribbon, often black, </a:t>
            </a:r>
            <a:r>
              <a:rPr lang="en-US" sz="2800" dirty="0" smtClean="0"/>
              <a:t>tied </a:t>
            </a:r>
            <a:r>
              <a:rPr lang="en-US" sz="2800" dirty="0"/>
              <a:t>in a bow with the ends hanging down. </a:t>
            </a:r>
          </a:p>
          <a:p>
            <a:r>
              <a:rPr lang="en-US" sz="2800" b="1" dirty="0"/>
              <a:t>Gaiters</a:t>
            </a:r>
            <a:r>
              <a:rPr lang="en-US" sz="2800" dirty="0"/>
              <a:t> Covers that covered the shoe so they wouldn't get muddy. </a:t>
            </a:r>
          </a:p>
          <a:p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3074" name="Picture 2" descr="http://www.cwu.edu/~robinsos/ppages/resources/Costume_History/images/string%20tie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481977"/>
            <a:ext cx="1447800" cy="23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U34.jpg (39812 bytes)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107" y="889377"/>
            <a:ext cx="1711657" cy="255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Crinoline Costume. </a:t>
            </a:r>
            <a:r>
              <a:rPr lang="en-US" sz="1100" dirty="0"/>
              <a:t>Retrieved from: http://www.cwu.edu/~robinsos/ppages/resources/Costume_History/crinoline.htm</a:t>
            </a:r>
          </a:p>
        </p:txBody>
      </p:sp>
    </p:spTree>
    <p:extLst>
      <p:ext uri="{BB962C8B-B14F-4D97-AF65-F5344CB8AC3E}">
        <p14:creationId xmlns:p14="http://schemas.microsoft.com/office/powerpoint/2010/main" val="234909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15239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  <a:p>
            <a:pPr algn="ctr"/>
            <a:r>
              <a:rPr lang="en-US" dirty="0" smtClean="0"/>
              <a:t>1837 - 1860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600201"/>
            <a:ext cx="6324600" cy="47323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 err="1"/>
              <a:t>Dundrearies</a:t>
            </a:r>
            <a:r>
              <a:rPr lang="en-US" sz="2800" dirty="0"/>
              <a:t> Long side </a:t>
            </a:r>
            <a:r>
              <a:rPr lang="en-US" sz="2800" dirty="0" err="1"/>
              <a:t>burnes</a:t>
            </a:r>
            <a:r>
              <a:rPr lang="en-US" sz="2800" dirty="0"/>
              <a:t>, Lamb Chops, worn my Lord Dundreary on Our American Cousin, by Tom Taylor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Stove-Pipe Hat</a:t>
            </a:r>
            <a:r>
              <a:rPr lang="en-US" sz="2800" dirty="0"/>
              <a:t> A tall, cylindrical hat with very little brim; worn by men</a:t>
            </a:r>
            <a:r>
              <a:rPr lang="en-US" sz="2800" dirty="0" smtClean="0"/>
              <a:t>.</a:t>
            </a:r>
          </a:p>
          <a:p>
            <a:r>
              <a:rPr lang="en-US" sz="2800" b="1" dirty="0" err="1"/>
              <a:t>Pince</a:t>
            </a:r>
            <a:r>
              <a:rPr lang="en-US" sz="2800" b="1" dirty="0"/>
              <a:t> </a:t>
            </a:r>
            <a:r>
              <a:rPr lang="en-US" sz="2800" b="1" dirty="0" err="1"/>
              <a:t>Niz</a:t>
            </a:r>
            <a:r>
              <a:rPr lang="en-US" sz="2800" dirty="0"/>
              <a:t> A style of eye glasses that pinched the nose. </a:t>
            </a:r>
          </a:p>
          <a:p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4098" name="Picture 2" descr="sketch2.jpg (38992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506" y="1240237"/>
            <a:ext cx="2081894" cy="272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ncenez2.jpg (100745 bytes)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203" y="4267201"/>
            <a:ext cx="9525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Crinoline Costume. </a:t>
            </a:r>
            <a:r>
              <a:rPr lang="en-US" sz="1100" dirty="0"/>
              <a:t>Retrieved from: http://www.cwu.edu/~robinsos/ppages/resources/Costume_History/crinoline.htm</a:t>
            </a:r>
          </a:p>
        </p:txBody>
      </p:sp>
    </p:spTree>
    <p:extLst>
      <p:ext uri="{BB962C8B-B14F-4D97-AF65-F5344CB8AC3E}">
        <p14:creationId xmlns:p14="http://schemas.microsoft.com/office/powerpoint/2010/main" val="18613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The Dark Ages</a:t>
            </a:r>
            <a:endParaRPr lang="en-US" dirty="0"/>
          </a:p>
        </p:txBody>
      </p:sp>
      <p:pic>
        <p:nvPicPr>
          <p:cNvPr id="3074" name="Picture 2" descr="An Anglo Saxon King &amp; and Anglo Saxon Que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3505200" cy="274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n Anglo Saxon Lady and an Anglo Saxon Wom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1000"/>
            <a:ext cx="3221182" cy="279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33879" y="4050268"/>
            <a:ext cx="3042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Anglo-Saxon King &amp; Queen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70780" y="3208070"/>
            <a:ext cx="3184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Anglo-Saxon Lady &amp; Women</a:t>
            </a:r>
            <a:endParaRPr lang="en-US" dirty="0"/>
          </a:p>
        </p:txBody>
      </p:sp>
      <p:pic>
        <p:nvPicPr>
          <p:cNvPr id="3078" name="Picture 6" descr="An Anglo-Saxon Warrior and an Anglo-Saxon M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257" y="3844636"/>
            <a:ext cx="3130270" cy="280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47800" y="5064865"/>
            <a:ext cx="3133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Anglo-Saxon Warrior &amp; Man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5943599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Thomas, P.W. (2008) </a:t>
            </a:r>
            <a:r>
              <a:rPr lang="en-US" sz="1000" b="1" dirty="0" smtClean="0"/>
              <a:t>Early Clothing Costume History 500-1066AD: Saxon, Frankish &amp; Anglo-Saxon Clothing  retrieved from: http://www.fashion-era.com/ancient_costume/clothing-saxon-frankish-anglo.htm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5659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801"/>
            <a:ext cx="6324600" cy="52657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 1837 - 1860</a:t>
            </a:r>
          </a:p>
          <a:p>
            <a:r>
              <a:rPr lang="en-US" sz="2800" dirty="0" smtClean="0"/>
              <a:t>Return to the look of demure prim gentility</a:t>
            </a:r>
          </a:p>
          <a:p>
            <a:r>
              <a:rPr lang="en-US" sz="2800" dirty="0" smtClean="0"/>
              <a:t>Big hats leave and bonnets return</a:t>
            </a:r>
          </a:p>
          <a:p>
            <a:r>
              <a:rPr lang="en-US" sz="2800" dirty="0" smtClean="0"/>
              <a:t>The Gigot sleeve collapses in for a much narrower sleeve and dropped shoulder line.</a:t>
            </a:r>
          </a:p>
          <a:p>
            <a:r>
              <a:rPr lang="en-US" sz="2800" dirty="0" smtClean="0"/>
              <a:t>Tight, pointed longer boned bodice to emphasize a small waistline</a:t>
            </a:r>
          </a:p>
          <a:p>
            <a:r>
              <a:rPr lang="en-US" sz="2800" dirty="0" err="1" smtClean="0"/>
              <a:t>Pantalettes</a:t>
            </a:r>
            <a:r>
              <a:rPr lang="en-US" sz="2800" dirty="0" smtClean="0"/>
              <a:t>: </a:t>
            </a:r>
            <a:r>
              <a:rPr lang="en-US" sz="2800" dirty="0"/>
              <a:t>Leg coverings of lace and ruffles that extended below the knees</a:t>
            </a:r>
            <a:endParaRPr lang="en-US" sz="2800" dirty="0" smtClean="0"/>
          </a:p>
          <a:p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026" name="Picture 2" descr="1838vicladies480x2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729" y="1295400"/>
            <a:ext cx="1342304" cy="203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/>
              <a:t>Early Victorian Costume and Fashion History </a:t>
            </a:r>
            <a:r>
              <a:rPr lang="en-US" sz="1100" b="1" dirty="0" smtClean="0"/>
              <a:t>1837-1860. </a:t>
            </a:r>
            <a:r>
              <a:rPr lang="en-US" sz="1100" b="1" dirty="0"/>
              <a:t>Retrieved from: http://www.fashion-era.com/early_victorian_fashion.htm</a:t>
            </a:r>
            <a:endParaRPr lang="en-US" sz="1100" dirty="0"/>
          </a:p>
        </p:txBody>
      </p:sp>
      <p:pic>
        <p:nvPicPr>
          <p:cNvPr id="5122" name="Picture 2" descr="CV10.jpg (40684 bytes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81" y="3699681"/>
            <a:ext cx="1435667" cy="213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112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8382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990601"/>
            <a:ext cx="6324600" cy="53419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 1837-1860</a:t>
            </a:r>
          </a:p>
          <a:p>
            <a:r>
              <a:rPr lang="en-US" sz="2800" dirty="0" smtClean="0"/>
              <a:t>Dolman: </a:t>
            </a:r>
            <a:r>
              <a:rPr lang="en-US" sz="2800" dirty="0"/>
              <a:t>A three-quarter-length outer wrap made of brocade, silk, or woolen fabric with sleeves cut in one with the body. 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Pagoda Sleeves</a:t>
            </a:r>
            <a:r>
              <a:rPr lang="en-US" sz="2800" dirty="0"/>
              <a:t> A sleeve shaped like a funnel, tight above and gradually widening at the bottom, often finishing in several ruffles over a soft lawn under-sleeve. </a:t>
            </a:r>
          </a:p>
          <a:p>
            <a:r>
              <a:rPr lang="en-US" sz="2800" dirty="0" smtClean="0"/>
              <a:t>Sleeves were off the shoulders for evening wear for upper class.</a:t>
            </a:r>
          </a:p>
          <a:p>
            <a:pPr marL="18288" indent="0">
              <a:buNone/>
            </a:pPr>
            <a:endParaRPr lang="en-US" sz="4800" dirty="0" smtClean="0"/>
          </a:p>
          <a:p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257800" y="6257836"/>
            <a:ext cx="3886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/>
              <a:t>Early Victorian Costume and Fashion History </a:t>
            </a:r>
            <a:r>
              <a:rPr lang="en-US" sz="1100" b="1" dirty="0" smtClean="0"/>
              <a:t>1837-1860. </a:t>
            </a:r>
            <a:r>
              <a:rPr lang="en-US" sz="1100" b="1" dirty="0"/>
              <a:t>Retrieved from: http://www.fashion-era.com/early_victorian_fashion.htm</a:t>
            </a:r>
            <a:endParaRPr lang="en-US" sz="11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042" y="4294414"/>
            <a:ext cx="1354839" cy="183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796" y="304800"/>
            <a:ext cx="951804" cy="194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2" y="2057400"/>
            <a:ext cx="1057275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912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 1837-1860</a:t>
            </a:r>
          </a:p>
          <a:p>
            <a:r>
              <a:rPr lang="en-US" sz="2800" dirty="0"/>
              <a:t>Bell shaped skirts become so large they are more dome shaped.</a:t>
            </a:r>
          </a:p>
          <a:p>
            <a:pPr lvl="1"/>
            <a:r>
              <a:rPr lang="en-US" sz="2600" dirty="0"/>
              <a:t>Held up </a:t>
            </a:r>
            <a:r>
              <a:rPr lang="en-US" sz="2600" dirty="0" smtClean="0"/>
              <a:t>by 6 </a:t>
            </a:r>
            <a:r>
              <a:rPr lang="en-US" sz="2600" dirty="0"/>
              <a:t>layers of petticoats</a:t>
            </a:r>
          </a:p>
          <a:p>
            <a:pPr lvl="1"/>
            <a:r>
              <a:rPr lang="en-US" sz="2600" dirty="0"/>
              <a:t>Supported by stiffer fabrics with “</a:t>
            </a:r>
            <a:r>
              <a:rPr lang="en-US" sz="2600" dirty="0" err="1"/>
              <a:t>Crin</a:t>
            </a:r>
            <a:r>
              <a:rPr lang="en-US" sz="2600" dirty="0"/>
              <a:t>” woven in horsehair to make fabrics stiffer. </a:t>
            </a:r>
          </a:p>
          <a:p>
            <a:pPr lvl="2"/>
            <a:r>
              <a:rPr lang="en-US" sz="2400" dirty="0"/>
              <a:t>Crinoline: any garment that used this type of lining to make it </a:t>
            </a:r>
            <a:r>
              <a:rPr lang="en-US" sz="2400" dirty="0" smtClean="0"/>
              <a:t>stiff</a:t>
            </a:r>
          </a:p>
          <a:p>
            <a:r>
              <a:rPr lang="en-US" sz="2800" dirty="0" smtClean="0"/>
              <a:t>Crinoline cage: metal steel frame cage that freed women of petticoats</a:t>
            </a:r>
            <a:endParaRPr lang="en-US" sz="2800" dirty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/>
              <a:t>Early Victorian Costume and Fashion History </a:t>
            </a:r>
            <a:r>
              <a:rPr lang="en-US" sz="1100" b="1" dirty="0" smtClean="0"/>
              <a:t>1837-1860. </a:t>
            </a:r>
            <a:r>
              <a:rPr lang="en-US" sz="1100" b="1" dirty="0"/>
              <a:t>Retrieved from: http://www.fashion-era.com/early_victorian_fashion.htm</a:t>
            </a:r>
            <a:endParaRPr lang="en-US" sz="11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696" y="1382553"/>
            <a:ext cx="1858790" cy="181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137" y="3623480"/>
            <a:ext cx="1687349" cy="2396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97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Gangs of New York</a:t>
            </a:r>
          </a:p>
          <a:p>
            <a:pPr marL="18288" indent="0">
              <a:buNone/>
            </a:pPr>
            <a:r>
              <a:rPr lang="en-US" sz="3200" i="1" dirty="0" smtClean="0"/>
              <a:t>Gone With the Wind</a:t>
            </a:r>
          </a:p>
          <a:p>
            <a:pPr marL="18288" indent="0">
              <a:buNone/>
            </a:pPr>
            <a:r>
              <a:rPr lang="en-US" sz="3200" i="1" dirty="0" smtClean="0"/>
              <a:t>Little Women</a:t>
            </a:r>
          </a:p>
          <a:p>
            <a:endParaRPr lang="en-US" sz="2800" dirty="0" smtClean="0"/>
          </a:p>
        </p:txBody>
      </p:sp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HMDASIAAhEBAxEB/8QAGwAAAQUBAQAAAAAAAAAAAAAABQACAwQGAQf/xAA7EAACAQMDAQYFAwMCBAcAAAABAgMABBEFEiExBhNBUWGRFCIycYEHUqEVI0LB0VNysfAWJTND0+Hx/8QAGgEAAgMBAQAAAAAAAAAAAAAAAwQAAQIFBv/EACsRAAICAQMCBQQCAwAAAAAAAAABAgMRBBIhEzEFFFFSYRUiMkHB4ZGh0f/aAAwDAQACEQMRAD8A8Wcncabk05x8xph4rBDm80tx9K5x4EU9Nu5d2CM+9WXgbk+VLcaItJp2MBMHIz1/NJJNP2rlc8DdweuOazn4DdFe5A8sa5uNXZ/gn+lyhx0VDz/3zXYPgEBEhZznIOw9KvPwZ6XOMopAnPl96W4+FEWl04KdiAnd4g9KcZtOyRsUDHHBqs/BtUr3IF5P4roYmpbpoWl/sABccgeef/yoQQOhFawBawzuTSBNKlUKO5NKu0qohJIPmP3NaLsXp0NydSvriNZBp9sZERxlS5yASPHGCaz8o+c/c1oexl/FbjVLCeRI/j7bu42c4XeMkAn1yR96Fa5dN7e4SCW7kv8AZaK11xLee5jikl02CaWUbAO8YlRHuAHOOfYUV0SxsFstN1W9giaO8tDb3GUBG7egEnocMc/aprbWbK0tNJs3nhUzaebWdgw/ty4VhuP8fmhM94snZaHR45Iu9t7AvLulVfnZlIQZPLYUkgUs3ZOXov45DpRivkIdntMay1V9LvYI5I4nue73RqSUCKV5xk45rPXenyaneRWTxqt1b27SOEAQshYMueOSA49q0XZ/X7W9l0m4uriKKeG0uIbp5XC5YKioST+4fzms3c3kul3NvfC4iN5KsiERMshSNdgQNhuDgE/mt1uze93p/wBKko4WCOLsuJUjZJciTG3Eg5BUsD9PkDXLfsyJ5O7jc78yg5kHHduEb/HzYVy27RG3jgjRcrCqquYueEKfv8mNOtu0LQy96iknMpwYv+I4c/5+aj8UXMzKUQpp2mf+Ra7psaiS4WCG5iOAzjdkkA4/5fer+o2MGjalutUi+HvfgoozsDAndhsZ81Xn7mhOgdoYrfW7i8uB3aNp7xA4xudFBTxPPyAfmo5NVF1p3ZO3aSMPaykz5YDaFkG0sT0+XNBas3fH9f1/s19uDS3EFnd67r+j3EUSrcyJDakIB3T92X448ce+KqWolXQ9ZFzHF39rpUTA90uVfMgJ6deB7UO7W3CtqOo6jp19aMRfQzwmO4QswWMjcBnJAOKK3GsWGo22uzx3NvE17pkKJFJMqnvfmLKMnw3VhRmor5x/lYLeG8GZ7baZDZyade2qLHHf2qyPGo4EgwGI8gcg+9ZnrWj7Y6rDqElhaWj95b2FssQkA4dzgsR6cAD7Gs6BTlW7Yt3cBNLdwLApU7FKtmcFqSI7zx4momjPTFGJIPnPHiajNsCaArBtUAjZ6V0R54I4ot8IPKpY7DJ5B9qjtRpadgc275xtP3xXWtypwB1rSizTuhlcMOPvUbWQDZI4ND65taVmfW1J8KtxWhx0oy1gY8bhwRkUOu9QjilEFuA75wzeAq1ZKziJU641LMiNrZQnzYXyyagnthj5SG88HNXtbTu7O2JKszKCSD0oLFMyOGBxijKuXfIm7U/0Si1fP0n8U74RwCSpoppt1bXTqku2OQnA8mP+lHJdNDRgqABS9l7rliQzVXGxZRjGgIHIqPu8VpbjTyAeOlD5rMZ4GK3G9SJOloFhOKVXvhGpUTegXTYcljBdseZpixVYc/O33pKM0luO2qhiQCrsEKZG4cYpkaVajXmgWSeA0akiY2SFAykmuixDrz0p+SFABNPiZyCoP2FK7peptwxyZXtZqvcAWNuf7oH91x/iD4D1rK2s6wTpK0feBTnYTgGpZVuL2+kZYpJJnkYlEUs2c9MVZ1HTTDBHJHFIpx/cR0Ksh9c/7V6GmtVwUUeX1FsrZtsJXbR6vKjxXYZmHKN8oT0+3lQO+ge2k2ttPqpyKr4dDhgeaJSGF9GiXcneRsRjPJBNF7C5Us2QvsklCHHysRxn7+H35rWdm9WaaT4G4bc2PlPnWKHXI5FELC4aPUra4OAyupbAx14oN9Ssg0w9Fjrmmjf3MINDpbYbsGi7jODUEseTmuJCbjweglVlZBfwK0qvbSKVF6gDpr0Kzphz96ci1M6ZdvvT0StOR1IxFElW0So41q1GtKzmawcCVNbLhqW3iugEUBybRMZLWl2dlZXMl5BaRrcMw3SBeal7SvHfaXOGiVpAp5IzVFpriNGMBG8+DHANA17bSwTPbz6cneKSCWcn+MV0dLKc4984OPrK4VvD/ZhrmGQnYOcGrXZ6W5tdViS3hjklZgFEiBsN4Yz64P4r1NNNtb6y7y+soYXkXnbgkVkdM7PXtv2hhlljDWkDljJn6xjjjzroxvTTycvy04tY7BTXdKk1TQnOrW+zU4Vyl1LGqGTB55UDK9RyOKweh6Xe6nrFvp1jA0tzJIAEx08yfICvSe1N1qE9r8HYWckyS4QFGDFenAGOM1oL25sP0w7KvL3cLdpb2IIGAyzNt6/8i5H3P3q6JOSeS9QlGSwZ+8tzbXUtu7KzxOyMVOQSDg1CVB4rKaf2hlEoe5UlH/8AUPju8W/PlWptZEuIxJE4ZG6EVyNRRKqXwd7SamF8F6/tDe6pVc2jypUtvY1sQNkIEjHPjTkwaqvIGYj1qSGQbtvj4U3KLDqJdQc1U1HWY7JlhjTvJSefBV+/mfSmapeixsjIeXb5UA86yl5JFLESEPedEO7PPkRWtPplY90uxzPENW6vsg+T1fsrYJq1oJ73vYcngLjn3ove9mLZULWl6e8P0pNgbj5Z4oX2MvMaND3z5cjnPnVzV5d7iVQZGVDsX1J8PWrlRXysCsdRb3yDBpd5vKtAVx1LEAe9UtXuLQBJBZx94rjM7MNq+Z461o7d7sWUa3rKJio3lR71QvbX4m6RYYlWMRgFwvjn+aHCp1cxDuzrfmZpNba5lKxq+M/Nj5h7iiBv1CBAw6ZoVrVtaaL313cwqm0qqvG3zSFupA9PH7+NYzUtbuZFAgzHHJnBJy2P9KehU7FlcCU9R0nhvJ7N+nyDVNdklTLQWABkbBwZG+lc+JAyT+Kwn6xYue392xOUhhiTHrtzj+au9hf1PtOzPZg6S2lyPdp3jxzLICszsSQXzyMcDjPSsDrOrXOqXc13eTGW5nbfJIf8j/oPD8U5GChHajnW2Ox5ZDPN3QwMFjTtN1q9052a3lyG+pGGVND+vJ5NKrcYtYZUHKDzF4NYvbaUKA1ihPiRIf8AalWTpUHylHtGvO6j3G/OzvCVPjTudwZeaDm7UE4JGOSKmtrwyH5D82fpPjSkq3g9ZC6Dwc12Xv7lInkEaIvzE+Z8vWgk0sZIEMZjRAdpJLFj60a7Q2sgeK62K6EDcCOAfWhMWJvl2xnPmOfxTNOFBYPL61Sd8shHSdYu45o4RIFg3DdXp9jqNvKiGOQOVA8a8aljMLkh+fAE81veyul3dvbCaaGZw4DqwUAY8B1/ms3RWMoxRKWcM1U100zYBwKgudRjsIGeVwAo9/SqspuXnkht1VmjO1iDwpxnBPnyKqzaDLdyJJqU+9FOREvA/JpZYzyOSaSwjz7W7+81vVZQSd0km1Yx/iF/7JqjOj3+oiK1jHOEjTPAAH/0TWi7SWK6Hrhvo3VO9TMaA8qSCp464x/1oBpsdwe+Frhe8XYzHqAeuPLNdGMkoprsczpTnPC5ZVnWOKRkhfeinAb93rUJy3Jou2iTISQQwqtcW4UKoQg55Oaisi+wxLRWwWZIHnNdooNLMi7o2HA5BPNQtYyqdpQ8+lX1Isy9FcllooUquf0+5/4ZpVe6Jjy13tYYms3MhOec0w28n+IAI8uDW3n7NT94w7tuvkajTs5IrjvI32+inmuX52v1PQqNSWcmXgku9pSVO8Rhg7gc4+9BZ0MUjAkg548KIXXaS52TRLbqm2YbWAK7Ap+k+POOcmj9kkOsaOdSkgSI7mWVAMqceIzTLcqVukuGc6U6tVLZF8oxjxzbs8kZ4bzo2vaXWoLQRLeAJjGUA3CqE1t3sh+HVkUk4BNQmwnWUoR04JHP80bMWuQHl5xeEbPQO2On2lgsF1vjdSSW2ly5PUk+ZNSan23heBl0yKR524DyJhV9fWsmLKC2RWvGEYPTIq7aDS2dUS6iyfM4HvQJRgucMNCpv7ZSSKMsN1qV01zeSGWV+rGjGn6YIyCFH4opBpmzqvP2q1LBLFaTNbRtJKq/Kq9SfKlrNTu+1HUp00KFvZA+nh1BVW3gc4NUW03ejM7A7TwMdapy/wBVs4hc7j8TIVzGqFmjyM4x1zjnmtTZINT0tJ4iThyhOCN2PGh2b6UpN5QSnXxslsksAE2Lr8wT2NQtaMrbmVuPMdK1RsW+kcYqOS1YDofzQ1qkx3qQfBmgoxyppUbOnoxJJwTzSovXiE3wPVP6e5YjbxnyrzD9R+20um3kuiaKe6ni4uLnjIJGdqeuDyaxGoduO095cNJNrd4DngQyd2o/C4FZ6WR5XZ5GZnY5ZmOST6mj6bwuNc99nJ4azUyksI6ZHbdudjuO5sn6jzyfXk+9ez9kdMkk7DWcd3DGpkQshXnchOQT5HmvGIZO6lSTaG2kHDdD963Fp+qetWel22n21ppyxwRCIM0TEkAYH+WKY11Nl0FGHqZ09qqnuYbvOy0UkoCowB44obf9lL+C1b4be4BztGckcdPbmuaX+ql5bW0Ud9pkF5JGuGm7wxs5z1PBFXo/1emFk6y6LbPclzsYSEIqeGR1J9qSjTrIPhZH5a2uUcMzkPZm/nkjhl3lj8+yQZOfLnnHX2opB2OZXaCaGOFoYQ8kpOCAc4OOv38sewO97ca7d3y3nxKQSRo6J3MSjarEEjkH9o560G1S6v7m7d9UluJLg43GcksB1HB8Of5p6NV8vyaQo7q12jk2Vn2otpJLa3gd9iLtlknABbHGRz/1x1rL6nrN7JfTvBezpG7Z2xylR0A8DjwoTu65rhOaJXpq4NtIzZq7bIqMmErbW9RteYbyYHf3mWIY7sYzznw4rV6d+olzJqKtq8MAs2Qoy2yEbTyQQMnx6+lYGu5rVmnqsWJRBQtnB5iz1fSO1un3Ec8mo3VpbovMYVnLn0KkfzVmXtR2fKl/6jER4LtbPtivHyc0smk5eF0uWU2huPiVyR6wO0ehONwv7dQfAqwI/ilXk+TSqvpdXqwn1W/0Q6T6z9zXERnYKiliegAyTXZfrP3NOt5mglSVPqRgwrpnLGGNwASpAPQkVwqR1GMUQfVGZ0buhhOgLZ8cj2GBT4b4NnbbxAAg4LdOnT04qsssGhWJAAJJ4AFddHjOHVlPXkYoj8QRJbPsiHcjHL/V4HPrTJ5DLDFB/bAQhFYNkgZJ/wBTUyQZplvGdQtxfxyfDGVVlwCCAa0f6kQWg1xWso5RNJCHnDZPQAA8+GBQY6gRFhSgxtwQST/7f/xj+aO9s7s/+JriRikmLeJAHOAVK5IHn1oLz1Yv4f8AARfgzFlT1xxS2k0TWcB5CUQbtpxv4Bz4ccePvXBc5CLtiO1Spy3UcenXijZBg5Y3cgIpYnoBya5tNXm1Ei7FwkSK65246AknB/AIH4pHUBuUrAoVWyq58OePXjA/FTLIUdp8qRBHWrvx+Nu2IKVAHDeAB/3qvdTm4l3kAeQHhV8kIaVKlUIPl+s/em1YkHzn7mm4qGckPNLmrCqv7R7U4Iv7R7VC8lXmkCRVvYn7V9qWxP2r7VCyTRZvhtRjnMiJ3YY5ZsZyCOPejPaq9i1ARstyjtHtbHehycgZxjP5+1Ati/tX2pbF/aPasOKb3FqTSwQOhVc7kIHkwJqPJznPNXFRd30j2p/dp+xfatGShXKIiOPP0L7V0xx/sX2qyZBtKiIjj/YvtXe7j/YvtUJkG0qJ92n7F9qVQmT/2Q=="/>
          <p:cNvSpPr>
            <a:spLocks noChangeAspect="1" noChangeArrowheads="1"/>
          </p:cNvSpPr>
          <p:nvPr/>
        </p:nvSpPr>
        <p:spPr bwMode="auto">
          <a:xfrm>
            <a:off x="63500" y="-646113"/>
            <a:ext cx="895350" cy="132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BDAAkGBwgHBgkIBwgKCgkLDRYPDQwMDRsUFRAWIB0iIiAdHx8kKDQsJCYxJx8fLT0tMTU3Ojo6Iys/RD84QzQ5Ojf/2wBDAQoKCg0MDRoPDxo3JR8lNzc3Nzc3Nzc3Nzc3Nzc3Nzc3Nzc3Nzc3Nzc3Nzc3Nzc3Nzc3Nzc3Nzc3Nzc3Nzc3Nzf/wAARCACqAHMDASIAAhEBAxEB/8QAGwAAAQUBAQAAAAAAAAAAAAAABQACAwQGAQf/xAA7EAACAQMDAQYFAwMCBAcAAAABAgMABBEFEiExBhNBUWGRFCIycYEHUqEVI0LB0VNysfAWJTND0+Hx/8QAGgEAAgMBAQAAAAAAAAAAAAAAAwQAAQIFBv/EACsRAAICAQMCBQQCAwAAAAAAAAABAgMRBBIhEzEFFFFSYRUiMkHB4ZGh0f/aAAwDAQACEQMRAD8A8Wcncabk05x8xph4rBDm80tx9K5x4EU9Nu5d2CM+9WXgbk+VLcaItJp2MBMHIz1/NJJNP2rlc8DdweuOazn4DdFe5A8sa5uNXZ/gn+lyhx0VDz/3zXYPgEBEhZznIOw9KvPwZ6XOMopAnPl96W4+FEWl04KdiAnd4g9KcZtOyRsUDHHBqs/BtUr3IF5P4roYmpbpoWl/sABccgeef/yoQQOhFawBawzuTSBNKlUKO5NKu0qohJIPmP3NaLsXp0NydSvriNZBp9sZERxlS5yASPHGCaz8o+c/c1oexl/FbjVLCeRI/j7bu42c4XeMkAn1yR96Fa5dN7e4SCW7kv8AZaK11xLee5jikl02CaWUbAO8YlRHuAHOOfYUV0SxsFstN1W9giaO8tDb3GUBG7egEnocMc/aprbWbK0tNJs3nhUzaebWdgw/ty4VhuP8fmhM94snZaHR45Iu9t7AvLulVfnZlIQZPLYUkgUs3ZOXov45DpRivkIdntMay1V9LvYI5I4nue73RqSUCKV5xk45rPXenyaneRWTxqt1b27SOEAQshYMueOSA49q0XZ/X7W9l0m4uriKKeG0uIbp5XC5YKioST+4fzms3c3kul3NvfC4iN5KsiERMshSNdgQNhuDgE/mt1uze93p/wBKko4WCOLsuJUjZJciTG3Eg5BUsD9PkDXLfsyJ5O7jc78yg5kHHduEb/HzYVy27RG3jgjRcrCqquYueEKfv8mNOtu0LQy96iknMpwYv+I4c/5+aj8UXMzKUQpp2mf+Ra7psaiS4WCG5iOAzjdkkA4/5fer+o2MGjalutUi+HvfgoozsDAndhsZ81Xn7mhOgdoYrfW7i8uB3aNp7xA4xudFBTxPPyAfmo5NVF1p3ZO3aSMPaykz5YDaFkG0sT0+XNBas3fH9f1/s19uDS3EFnd67r+j3EUSrcyJDakIB3T92X448ce+KqWolXQ9ZFzHF39rpUTA90uVfMgJ6deB7UO7W3CtqOo6jp19aMRfQzwmO4QswWMjcBnJAOKK3GsWGo22uzx3NvE17pkKJFJMqnvfmLKMnw3VhRmor5x/lYLeG8GZ7baZDZyade2qLHHf2qyPGo4EgwGI8gcg+9ZnrWj7Y6rDqElhaWj95b2FssQkA4dzgsR6cAD7Gs6BTlW7Yt3cBNLdwLApU7FKtmcFqSI7zx4momjPTFGJIPnPHiajNsCaArBtUAjZ6V0R54I4ot8IPKpY7DJ5B9qjtRpadgc275xtP3xXWtypwB1rSizTuhlcMOPvUbWQDZI4ND65taVmfW1J8KtxWhx0oy1gY8bhwRkUOu9QjilEFuA75wzeAq1ZKziJU641LMiNrZQnzYXyyagnthj5SG88HNXtbTu7O2JKszKCSD0oLFMyOGBxijKuXfIm7U/0Si1fP0n8U74RwCSpoppt1bXTqku2OQnA8mP+lHJdNDRgqABS9l7rliQzVXGxZRjGgIHIqPu8VpbjTyAeOlD5rMZ4GK3G9SJOloFhOKVXvhGpUTegXTYcljBdseZpixVYc/O33pKM0luO2qhiQCrsEKZG4cYpkaVajXmgWSeA0akiY2SFAykmuixDrz0p+SFABNPiZyCoP2FK7peptwxyZXtZqvcAWNuf7oH91x/iD4D1rK2s6wTpK0feBTnYTgGpZVuL2+kZYpJJnkYlEUs2c9MVZ1HTTDBHJHFIpx/cR0Ksh9c/7V6GmtVwUUeX1FsrZtsJXbR6vKjxXYZmHKN8oT0+3lQO+ge2k2ttPqpyKr4dDhgeaJSGF9GiXcneRsRjPJBNF7C5Us2QvsklCHHysRxn7+H35rWdm9WaaT4G4bc2PlPnWKHXI5FELC4aPUra4OAyupbAx14oN9Ssg0w9Fjrmmjf3MINDpbYbsGi7jODUEseTmuJCbjweglVlZBfwK0qvbSKVF6gDpr0Kzphz96ci1M6ZdvvT0StOR1IxFElW0So41q1GtKzmawcCVNbLhqW3iugEUBybRMZLWl2dlZXMl5BaRrcMw3SBeal7SvHfaXOGiVpAp5IzVFpriNGMBG8+DHANA17bSwTPbz6cneKSCWcn+MV0dLKc4984OPrK4VvD/ZhrmGQnYOcGrXZ6W5tdViS3hjklZgFEiBsN4Yz64P4r1NNNtb6y7y+soYXkXnbgkVkdM7PXtv2hhlljDWkDljJn6xjjjzroxvTTycvy04tY7BTXdKk1TQnOrW+zU4Vyl1LGqGTB55UDK9RyOKweh6Xe6nrFvp1jA0tzJIAEx08yfICvSe1N1qE9r8HYWckyS4QFGDFenAGOM1oL25sP0w7KvL3cLdpb2IIGAyzNt6/8i5H3P3q6JOSeS9QlGSwZ+8tzbXUtu7KzxOyMVOQSDg1CVB4rKaf2hlEoe5UlH/8AUPju8W/PlWptZEuIxJE4ZG6EVyNRRKqXwd7SamF8F6/tDe6pVc2jypUtvY1sQNkIEjHPjTkwaqvIGYj1qSGQbtvj4U3KLDqJdQc1U1HWY7JlhjTvJSefBV+/mfSmapeixsjIeXb5UA86yl5JFLESEPedEO7PPkRWtPplY90uxzPENW6vsg+T1fsrYJq1oJ73vYcngLjn3ove9mLZULWl6e8P0pNgbj5Z4oX2MvMaND3z5cjnPnVzV5d7iVQZGVDsX1J8PWrlRXysCsdRb3yDBpd5vKtAVx1LEAe9UtXuLQBJBZx94rjM7MNq+Z461o7d7sWUa3rKJio3lR71QvbX4m6RYYlWMRgFwvjn+aHCp1cxDuzrfmZpNba5lKxq+M/Nj5h7iiBv1CBAw6ZoVrVtaaL313cwqm0qqvG3zSFupA9PH7+NYzUtbuZFAgzHHJnBJy2P9KehU7FlcCU9R0nhvJ7N+nyDVNdklTLQWABkbBwZG+lc+JAyT+Kwn6xYue392xOUhhiTHrtzj+au9hf1PtOzPZg6S2lyPdp3jxzLICszsSQXzyMcDjPSsDrOrXOqXc13eTGW5nbfJIf8j/oPD8U5GChHajnW2Ox5ZDPN3QwMFjTtN1q9052a3lyG+pGGVND+vJ5NKrcYtYZUHKDzF4NYvbaUKA1ihPiRIf8AalWTpUHylHtGvO6j3G/OzvCVPjTudwZeaDm7UE4JGOSKmtrwyH5D82fpPjSkq3g9ZC6Dwc12Xv7lInkEaIvzE+Z8vWgk0sZIEMZjRAdpJLFj60a7Q2sgeK62K6EDcCOAfWhMWJvl2xnPmOfxTNOFBYPL61Sd8shHSdYu45o4RIFg3DdXp9jqNvKiGOQOVA8a8aljMLkh+fAE81veyul3dvbCaaGZw4DqwUAY8B1/ms3RWMoxRKWcM1U100zYBwKgudRjsIGeVwAo9/SqspuXnkht1VmjO1iDwpxnBPnyKqzaDLdyJJqU+9FOREvA/JpZYzyOSaSwjz7W7+81vVZQSd0km1Yx/iF/7JqjOj3+oiK1jHOEjTPAAH/0TWi7SWK6Hrhvo3VO9TMaA8qSCp464x/1oBpsdwe+Frhe8XYzHqAeuPLNdGMkoprsczpTnPC5ZVnWOKRkhfeinAb93rUJy3Jou2iTISQQwqtcW4UKoQg55Oaisi+wxLRWwWZIHnNdooNLMi7o2HA5BPNQtYyqdpQ8+lX1Isy9FcllooUquf0+5/4ZpVe6Jjy13tYYms3MhOec0w28n+IAI8uDW3n7NT94w7tuvkajTs5IrjvI32+inmuX52v1PQqNSWcmXgku9pSVO8Rhg7gc4+9BZ0MUjAkg548KIXXaS52TRLbqm2YbWAK7Ap+k+POOcmj9kkOsaOdSkgSI7mWVAMqceIzTLcqVukuGc6U6tVLZF8oxjxzbs8kZ4bzo2vaXWoLQRLeAJjGUA3CqE1t3sh+HVkUk4BNQmwnWUoR04JHP80bMWuQHl5xeEbPQO2On2lgsF1vjdSSW2ly5PUk+ZNSan23heBl0yKR524DyJhV9fWsmLKC2RWvGEYPTIq7aDS2dUS6iyfM4HvQJRgucMNCpv7ZSSKMsN1qV01zeSGWV+rGjGn6YIyCFH4opBpmzqvP2q1LBLFaTNbRtJKq/Kq9SfKlrNTu+1HUp00KFvZA+nh1BVW3gc4NUW03ejM7A7TwMdapy/wBVs4hc7j8TIVzGqFmjyM4x1zjnmtTZINT0tJ4iThyhOCN2PGh2b6UpN5QSnXxslsksAE2Lr8wT2NQtaMrbmVuPMdK1RsW+kcYqOS1YDofzQ1qkx3qQfBmgoxyppUbOnoxJJwTzSovXiE3wPVP6e5YjbxnyrzD9R+20um3kuiaKe6ni4uLnjIJGdqeuDyaxGoduO095cNJNrd4DngQyd2o/C4FZ6WR5XZ5GZnY5ZmOST6mj6bwuNc99nJ4azUyksI6ZHbdudjuO5sn6jzyfXk+9ez9kdMkk7DWcd3DGpkQshXnchOQT5HmvGIZO6lSTaG2kHDdD963Fp+qetWel22n21ppyxwRCIM0TEkAYH+WKY11Nl0FGHqZ09qqnuYbvOy0UkoCowB44obf9lL+C1b4be4BztGckcdPbmuaX+ql5bW0Ud9pkF5JGuGm7wxs5z1PBFXo/1emFk6y6LbPclzsYSEIqeGR1J9qSjTrIPhZH5a2uUcMzkPZm/nkjhl3lj8+yQZOfLnnHX2opB2OZXaCaGOFoYQ8kpOCAc4OOv38sewO97ca7d3y3nxKQSRo6J3MSjarEEjkH9o560G1S6v7m7d9UluJLg43GcksB1HB8Of5p6NV8vyaQo7q12jk2Vn2otpJLa3gd9iLtlknABbHGRz/1x1rL6nrN7JfTvBezpG7Z2xylR0A8DjwoTu65rhOaJXpq4NtIzZq7bIqMmErbW9RteYbyYHf3mWIY7sYzznw4rV6d+olzJqKtq8MAs2Qoy2yEbTyQQMnx6+lYGu5rVmnqsWJRBQtnB5iz1fSO1un3Ec8mo3VpbovMYVnLn0KkfzVmXtR2fKl/6jER4LtbPtivHyc0smk5eF0uWU2huPiVyR6wO0ehONwv7dQfAqwI/ilXk+TSqvpdXqwn1W/0Q6T6z9zXERnYKiliegAyTXZfrP3NOt5mglSVPqRgwrpnLGGNwASpAPQkVwqR1GMUQfVGZ0buhhOgLZ8cj2GBT4b4NnbbxAAg4LdOnT04qsssGhWJAAJJ4AFddHjOHVlPXkYoj8QRJbPsiHcjHL/V4HPrTJ5DLDFB/bAQhFYNkgZJ/wBTUyQZplvGdQtxfxyfDGVVlwCCAa0f6kQWg1xWso5RNJCHnDZPQAA8+GBQY6gRFhSgxtwQST/7f/xj+aO9s7s/+JriRikmLeJAHOAVK5IHn1oLz1Yv4f8AARfgzFlT1xxS2k0TWcB5CUQbtpxv4Bz4ccePvXBc5CLtiO1Spy3UcenXijZBg5Y3cgIpYnoBya5tNXm1Ei7FwkSK65246AknB/AIH4pHUBuUrAoVWyq58OePXjA/FTLIUdp8qRBHWrvx+Nu2IKVAHDeAB/3qvdTm4l3kAeQHhV8kIaVKlUIPl+s/em1YkHzn7mm4qGckPNLmrCqv7R7U4Iv7R7VC8lXmkCRVvYn7V9qWxP2r7VCyTRZvhtRjnMiJ3YY5ZsZyCOPejPaq9i1ARstyjtHtbHehycgZxjP5+1Ati/tX2pbF/aPasOKb3FqTSwQOhVc7kIHkwJqPJznPNXFRd30j2p/dp+xfatGShXKIiOPP0L7V0xx/sX2qyZBtKiIjj/YvtXe7j/YvtUJkG0qJ92n7F9qVQmT/2Q=="/>
          <p:cNvSpPr>
            <a:spLocks noChangeAspect="1" noChangeArrowheads="1"/>
          </p:cNvSpPr>
          <p:nvPr/>
        </p:nvSpPr>
        <p:spPr bwMode="auto">
          <a:xfrm>
            <a:off x="215900" y="-493713"/>
            <a:ext cx="895350" cy="132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0" name="Picture 6" descr="http://ia.media-imdb.com/images/M/MV5BMjE1MTk0MTE5NF5BMl5BanBnXkFtZTYwMTUxNzg4._V1._SY317_CR2,0,214,317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77" y="4419600"/>
            <a:ext cx="1544946" cy="228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t1.gstatic.com/images?q=tbn:ANd9GcRLlwmnm1DgphStQFCSWMf1C8fLYfvBA4Q8FEi_w6f60bJUH7g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95400"/>
            <a:ext cx="2917250" cy="224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t3.gstatic.com/images?q=tbn:ANd9GcSYD8zeeZIRSNCpxdGpr6gmTrGAL7j9_a0yW5R6T_9a-93Ih46_K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428749"/>
            <a:ext cx="1371600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t1.gstatic.com/images?q=tbn:ANd9GcSJS1_nHsPcS54J35HnEegVKpGP3mjhmbWPQNnckUJwNQPnp71x-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304856"/>
            <a:ext cx="191452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://t0.gstatic.com/images?q=tbn:ANd9GcRLhNg9w6z5yQgdUSq28tr4TRpIv5_YPPHqUgorOazFqo0An6-4c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01827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http://theineptowl.com/wp-content/uploads/2011/12/littlewomen_movi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228105"/>
            <a:ext cx="1723456" cy="172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23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28600" y="1066801"/>
            <a:ext cx="8153400" cy="3428999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Four factors that begin to influence fashion</a:t>
            </a:r>
          </a:p>
          <a:p>
            <a:pPr marL="532638" indent="-514350">
              <a:buAutoNum type="arabicPeriod"/>
            </a:pPr>
            <a:r>
              <a:rPr lang="en-US" sz="2800" dirty="0" smtClean="0"/>
              <a:t>The invention of the sewing machine</a:t>
            </a:r>
          </a:p>
          <a:p>
            <a:pPr marL="532638" indent="-514350">
              <a:buAutoNum type="arabicPeriod"/>
            </a:pPr>
            <a:r>
              <a:rPr lang="en-US" sz="2800" dirty="0" smtClean="0"/>
              <a:t>Fashion becomes couture design led</a:t>
            </a:r>
          </a:p>
          <a:p>
            <a:pPr marL="532638" indent="-514350">
              <a:buAutoNum type="arabicPeriod"/>
            </a:pPr>
            <a:r>
              <a:rPr lang="en-US" sz="2800" dirty="0"/>
              <a:t>S</a:t>
            </a:r>
            <a:r>
              <a:rPr lang="en-US" sz="2800" dirty="0" smtClean="0"/>
              <a:t>ynthetic dyes allow for intense colors</a:t>
            </a:r>
          </a:p>
          <a:p>
            <a:pPr marL="532638" indent="-514350">
              <a:buAutoNum type="arabicPeriod"/>
            </a:pPr>
            <a:r>
              <a:rPr lang="en-US" sz="2800" dirty="0" smtClean="0"/>
              <a:t>Dome skirt started to have a flat front and a dramatic leaning back.</a:t>
            </a:r>
          </a:p>
          <a:p>
            <a:pPr marL="532638" indent="-514350">
              <a:buAutoNum type="arabicPeriod"/>
            </a:pPr>
            <a:endParaRPr lang="en-US" sz="3200" dirty="0" smtClean="0"/>
          </a:p>
          <a:p>
            <a:pPr marL="18288" indent="0">
              <a:buNone/>
            </a:pPr>
            <a:endParaRPr lang="en-US" sz="4800" dirty="0" smtClean="0"/>
          </a:p>
          <a:p>
            <a:pPr marL="18288" indent="0">
              <a:buNone/>
            </a:pPr>
            <a:endParaRPr lang="en-US" sz="2800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1865-1890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886200"/>
            <a:ext cx="1468840" cy="228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67200"/>
            <a:ext cx="3321344" cy="2370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57383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1865-1890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707529" cy="5105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/>
              <a:t>M</a:t>
            </a:r>
            <a:r>
              <a:rPr lang="en-US" sz="3200" dirty="0" smtClean="0"/>
              <a:t>en's Fashion</a:t>
            </a:r>
          </a:p>
          <a:p>
            <a:r>
              <a:rPr lang="en-US" sz="2800" b="1" dirty="0"/>
              <a:t>Blazer</a:t>
            </a:r>
            <a:r>
              <a:rPr lang="en-US" sz="2800" dirty="0"/>
              <a:t>—A lightweight sport jacket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Norfolk Jacket</a:t>
            </a:r>
            <a:r>
              <a:rPr lang="en-US" sz="2800" dirty="0"/>
              <a:t>—A jacket with box pleats or straps of the same material passing over the belt and extending from shoulder to hem in front and back; usually worn for sport occasions. </a:t>
            </a:r>
          </a:p>
          <a:p>
            <a:r>
              <a:rPr lang="en-US" sz="2800" b="1" dirty="0"/>
              <a:t>Inverness</a:t>
            </a:r>
            <a:r>
              <a:rPr lang="en-US" sz="2800" dirty="0"/>
              <a:t>—A full, sleeveless cape which fitted closely around the neck; from Inverness in Scotland. </a:t>
            </a:r>
          </a:p>
          <a:p>
            <a:pPr marL="18288" indent="0">
              <a:buNone/>
            </a:pPr>
            <a:endParaRPr lang="en-US" sz="2600" dirty="0" smtClean="0"/>
          </a:p>
          <a:p>
            <a:pPr lvl="1"/>
            <a:endParaRPr lang="en-US" sz="3000" dirty="0" smtClean="0"/>
          </a:p>
          <a:p>
            <a:pPr marL="18288" indent="0">
              <a:buNone/>
            </a:pPr>
            <a:endParaRPr lang="en-US" sz="3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8194" name="Picture 2" descr="Informal dress for upper- and middle-class Englishmen in the 1860s and '70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850900"/>
            <a:ext cx="1164719" cy="249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cwu.edu/~robinsos/ppages/resources/Costume_History/images/4-30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683" y="304800"/>
            <a:ext cx="9525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Bustle Costume. </a:t>
            </a:r>
            <a:r>
              <a:rPr lang="en-US" sz="1100" dirty="0"/>
              <a:t>Retrieved from: http://www.cwu.edu/~robinsos/ppages/resources/Costume_History/bustle.htm</a:t>
            </a:r>
          </a:p>
        </p:txBody>
      </p:sp>
      <p:pic>
        <p:nvPicPr>
          <p:cNvPr id="8200" name="Picture 8" descr="http://www.cwu.edu/~robinsos/ppages/resources/Costume_History/images/inv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142" y="4314967"/>
            <a:ext cx="1207574" cy="1731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35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79612" y="1295400"/>
            <a:ext cx="6707529" cy="5105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/>
              <a:t>M</a:t>
            </a:r>
            <a:r>
              <a:rPr lang="en-US" sz="3200" dirty="0" smtClean="0"/>
              <a:t>en's Fashion</a:t>
            </a:r>
          </a:p>
          <a:p>
            <a:r>
              <a:rPr lang="en-US" sz="2800" b="1" dirty="0"/>
              <a:t>Knickerbockers</a:t>
            </a:r>
            <a:r>
              <a:rPr lang="en-US" sz="2800" dirty="0"/>
              <a:t>—Full, knee-length breeches gathered in at the </a:t>
            </a:r>
            <a:r>
              <a:rPr lang="en-US" sz="2800" dirty="0" smtClean="0"/>
              <a:t>knee</a:t>
            </a:r>
          </a:p>
          <a:p>
            <a:r>
              <a:rPr lang="en-US" sz="2800" b="1" dirty="0"/>
              <a:t>Four-in-hand Tie</a:t>
            </a:r>
            <a:r>
              <a:rPr lang="en-US" sz="2800" dirty="0"/>
              <a:t>—A type of necktie originally used by coachmen that is tied in a slip knot. </a:t>
            </a:r>
            <a:endParaRPr lang="en-US" sz="2800" dirty="0" smtClean="0"/>
          </a:p>
          <a:p>
            <a:r>
              <a:rPr lang="en-US" sz="2800" b="1" dirty="0" smtClean="0"/>
              <a:t>Straw </a:t>
            </a:r>
            <a:r>
              <a:rPr lang="en-US" sz="2800" b="1" dirty="0"/>
              <a:t>Boater</a:t>
            </a:r>
            <a:r>
              <a:rPr lang="en-US" sz="2800" dirty="0"/>
              <a:t>—A man's hard straw hat coated with shellac from India that became popular for summer outings and sporting events in the 1870s</a:t>
            </a:r>
            <a:endParaRPr lang="en-US" sz="2800" dirty="0" smtClean="0"/>
          </a:p>
          <a:p>
            <a:pPr marL="18288" indent="0">
              <a:buNone/>
            </a:pPr>
            <a:endParaRPr lang="en-US" sz="3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1865-1890</a:t>
            </a:r>
          </a:p>
        </p:txBody>
      </p:sp>
      <p:pic>
        <p:nvPicPr>
          <p:cNvPr id="9218" name="Picture 2" descr="scan19.gif (18561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901" y="4114800"/>
            <a:ext cx="1269704" cy="185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Bustle Costume. </a:t>
            </a:r>
            <a:r>
              <a:rPr lang="en-US" sz="1100" dirty="0"/>
              <a:t>Retrieved from: http://www.cwu.edu/~robinsos/ppages/resources/Costume_History/bustle.htm</a:t>
            </a:r>
          </a:p>
        </p:txBody>
      </p:sp>
      <p:pic>
        <p:nvPicPr>
          <p:cNvPr id="8" name="Picture 4" descr="http://www.cwu.edu/~robinsos/ppages/resources/Costume_History/images/4h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057400"/>
            <a:ext cx="123348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cwu.edu/~robinsos/ppages/resources/Costume_History/images/PetersonsMarch1882_11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037" y="304800"/>
            <a:ext cx="952500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49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 smtClean="0"/>
              <a:t>Bustle</a:t>
            </a:r>
            <a:r>
              <a:rPr lang="en-US" sz="2800" dirty="0" smtClean="0"/>
              <a:t>—Whalebone </a:t>
            </a:r>
            <a:r>
              <a:rPr lang="en-US" sz="2800" dirty="0"/>
              <a:t>or steel strips placed in the top back of the petticoat or in a separate </a:t>
            </a:r>
            <a:r>
              <a:rPr lang="en-US" sz="2800" dirty="0" err="1"/>
              <a:t>panier</a:t>
            </a:r>
            <a:r>
              <a:rPr lang="en-US" sz="2800" dirty="0"/>
              <a:t> puff in order to hold out the elaborate draping at the back of the over skirt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Bloomers</a:t>
            </a:r>
            <a:r>
              <a:rPr lang="en-US" sz="2800" dirty="0"/>
              <a:t>—Loose </a:t>
            </a:r>
            <a:r>
              <a:rPr lang="en-US" sz="2800" dirty="0" err="1"/>
              <a:t>underdrawers</a:t>
            </a:r>
            <a:r>
              <a:rPr lang="en-US" sz="2800" dirty="0"/>
              <a:t> usually gathered at the knee. </a:t>
            </a:r>
          </a:p>
          <a:p>
            <a:r>
              <a:rPr lang="en-US" sz="2800" b="1" dirty="0"/>
              <a:t>Basque</a:t>
            </a:r>
            <a:r>
              <a:rPr lang="en-US" sz="2800" dirty="0"/>
              <a:t>—A short, skirt-like termination of an upper garment (originally on the male doublet)</a:t>
            </a:r>
            <a:endParaRPr lang="en-US" sz="2800" dirty="0" smtClean="0"/>
          </a:p>
        </p:txBody>
      </p:sp>
      <p:pic>
        <p:nvPicPr>
          <p:cNvPr id="10242" name="Picture 2" descr="http://www.cwu.edu/~robinsos/ppages/resources/Costume_History/images/1887b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57200"/>
            <a:ext cx="1097796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cwu.edu/~robinsos/ppages/resources/Costume_History/images/bloo20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212" y="3352800"/>
            <a:ext cx="1215788" cy="267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54194" y="6257836"/>
            <a:ext cx="41898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 </a:t>
            </a:r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Bustle Costume. </a:t>
            </a:r>
            <a:r>
              <a:rPr lang="en-US" sz="1100" dirty="0"/>
              <a:t>Retrieved from: http://www.cwu.edu/~robinsos/ppages/resources/Costume_History/bustle.htm</a:t>
            </a:r>
          </a:p>
        </p:txBody>
      </p:sp>
    </p:spTree>
    <p:extLst>
      <p:ext uri="{BB962C8B-B14F-4D97-AF65-F5344CB8AC3E}">
        <p14:creationId xmlns:p14="http://schemas.microsoft.com/office/powerpoint/2010/main" val="373316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066800"/>
            <a:ext cx="6324600" cy="54102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 smtClean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32012" y="1066800"/>
            <a:ext cx="6324600" cy="5037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endParaRPr lang="en-US" sz="2800" dirty="0" smtClean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/>
              <a:t>The Soft Bustle Fashion Silhouette </a:t>
            </a:r>
            <a:r>
              <a:rPr lang="en-US" sz="2800" b="1" dirty="0" smtClean="0"/>
              <a:t>1867-1875</a:t>
            </a:r>
            <a:endParaRPr lang="en-US" sz="2800" b="1" dirty="0"/>
          </a:p>
          <a:p>
            <a:r>
              <a:rPr lang="en-US" sz="2800" b="1" dirty="0"/>
              <a:t>Apron style </a:t>
            </a:r>
            <a:r>
              <a:rPr lang="en-US" sz="2800" b="1" dirty="0" err="1"/>
              <a:t>tablier</a:t>
            </a:r>
            <a:r>
              <a:rPr lang="en-US" sz="2800" b="1" dirty="0"/>
              <a:t> top layer half </a:t>
            </a:r>
            <a:r>
              <a:rPr lang="en-US" sz="2800" b="1" dirty="0" smtClean="0"/>
              <a:t>skirt</a:t>
            </a:r>
          </a:p>
          <a:p>
            <a:pPr lvl="1"/>
            <a:r>
              <a:rPr lang="en-US" sz="2800" dirty="0" smtClean="0"/>
              <a:t>contrasting </a:t>
            </a:r>
            <a:r>
              <a:rPr lang="en-US" sz="2800" dirty="0"/>
              <a:t>underskirts and gown linings were all revealed as the over top skirt was divided or turned back.</a:t>
            </a:r>
            <a:endParaRPr lang="en-US" sz="2600" b="1" dirty="0" smtClean="0"/>
          </a:p>
        </p:txBody>
      </p:sp>
      <p:pic>
        <p:nvPicPr>
          <p:cNvPr id="11266" name="Picture 2" descr="http://www.fashion-era.com/images/Victorians/crrose2marb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975" y="348019"/>
            <a:ext cx="1700188" cy="277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fashion-era.com/images/Victorians/apron1870winex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469" y="3494964"/>
            <a:ext cx="13716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2012" y="6097475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32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dirty="0"/>
              <a:t>From 1870, ball gowns always had a train</a:t>
            </a:r>
            <a:r>
              <a:rPr lang="en-US" sz="2800" dirty="0" smtClean="0"/>
              <a:t>.</a:t>
            </a:r>
          </a:p>
          <a:p>
            <a:pPr lvl="1"/>
            <a:r>
              <a:rPr lang="en-US" sz="2400" dirty="0"/>
              <a:t>by 1873 the train was seen in day dress</a:t>
            </a:r>
            <a:r>
              <a:rPr lang="en-US" sz="2400" dirty="0" smtClean="0"/>
              <a:t>.</a:t>
            </a:r>
          </a:p>
          <a:p>
            <a:r>
              <a:rPr lang="en-US" sz="2800" dirty="0"/>
              <a:t>By 1875 </a:t>
            </a:r>
            <a:r>
              <a:rPr lang="en-US" sz="2800" dirty="0" smtClean="0">
                <a:effectLst/>
              </a:rPr>
              <a:t>soft polonaise bustle </a:t>
            </a:r>
            <a:r>
              <a:rPr lang="en-US" sz="2800" dirty="0" smtClean="0"/>
              <a:t>styles </a:t>
            </a:r>
            <a:r>
              <a:rPr lang="en-US" sz="2800" dirty="0"/>
              <a:t>were becoming so extreme that the soft fullness began to drop down the back of the garment and form itself into a tiered, draped and frilled train</a:t>
            </a:r>
            <a:endParaRPr lang="en-US" sz="2600" b="1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pic>
        <p:nvPicPr>
          <p:cNvPr id="12290" name="Picture 2" descr="http://www.cwu.edu/~robinsos/ppages/resources/Costume_History/images/1869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09599"/>
            <a:ext cx="2019247" cy="222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10" y="6096000"/>
            <a:ext cx="41878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02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The Dark Ages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The Anglo – Saxon Era 1000-1099</a:t>
            </a:r>
            <a:endParaRPr lang="en-US" sz="3000" dirty="0" smtClean="0"/>
          </a:p>
          <a:p>
            <a:pPr lvl="1"/>
            <a:r>
              <a:rPr lang="en-US" sz="3000" dirty="0" smtClean="0"/>
              <a:t> Men </a:t>
            </a:r>
            <a:endParaRPr lang="en-US" sz="2000" dirty="0"/>
          </a:p>
          <a:p>
            <a:pPr lvl="2"/>
            <a:r>
              <a:rPr lang="en-US" sz="2200" dirty="0" smtClean="0"/>
              <a:t>Continued to wear tunics but shorter</a:t>
            </a:r>
          </a:p>
          <a:p>
            <a:pPr lvl="2"/>
            <a:r>
              <a:rPr lang="en-US" sz="2200" dirty="0" smtClean="0"/>
              <a:t>Piercings became popular</a:t>
            </a:r>
          </a:p>
          <a:p>
            <a:pPr lvl="2"/>
            <a:r>
              <a:rPr lang="en-US" sz="2200" dirty="0" smtClean="0"/>
              <a:t>Coifs – flat, round caps</a:t>
            </a:r>
          </a:p>
          <a:p>
            <a:pPr lvl="2"/>
            <a:r>
              <a:rPr lang="en-US" sz="2200" dirty="0" smtClean="0"/>
              <a:t>Long stockings with feet &amp; short boots</a:t>
            </a:r>
          </a:p>
          <a:p>
            <a:pPr lvl="1"/>
            <a:r>
              <a:rPr lang="en-US" sz="3000" dirty="0" smtClean="0"/>
              <a:t>Women</a:t>
            </a:r>
          </a:p>
          <a:p>
            <a:pPr lvl="2"/>
            <a:r>
              <a:rPr lang="en-US" sz="2200" dirty="0" smtClean="0"/>
              <a:t>Long woolen gown – sometimes 2 layers</a:t>
            </a:r>
          </a:p>
          <a:p>
            <a:pPr lvl="3"/>
            <a:r>
              <a:rPr lang="en-US" sz="2100" dirty="0" smtClean="0"/>
              <a:t>Inner gown tight sleeves; outer gown loose sleeves</a:t>
            </a:r>
          </a:p>
          <a:p>
            <a:pPr lvl="2"/>
            <a:r>
              <a:rPr lang="en-US" sz="2200" dirty="0" smtClean="0"/>
              <a:t>Wore cloak or mantle over outer gown</a:t>
            </a:r>
          </a:p>
          <a:p>
            <a:pPr lvl="2"/>
            <a:r>
              <a:rPr lang="en-US" sz="2200" dirty="0" smtClean="0"/>
              <a:t>Began to wear head covering unless very young</a:t>
            </a:r>
          </a:p>
          <a:p>
            <a:pPr lvl="2"/>
            <a:endParaRPr lang="en-US" sz="2800" dirty="0" smtClean="0"/>
          </a:p>
          <a:p>
            <a:pPr lvl="2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08588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>
          <a:xfrm>
            <a:off x="79612" y="1066800"/>
            <a:ext cx="6324600" cy="4884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/>
              <a:t>Victorian Silhouette </a:t>
            </a:r>
            <a:r>
              <a:rPr lang="en-US" sz="2800" b="1" dirty="0" smtClean="0"/>
              <a:t>1878-1901</a:t>
            </a:r>
          </a:p>
          <a:p>
            <a:r>
              <a:rPr lang="en-US" sz="2800" b="1" dirty="0"/>
              <a:t>Princess Line and the </a:t>
            </a:r>
            <a:r>
              <a:rPr lang="en-US" sz="2800" b="1" dirty="0" err="1"/>
              <a:t>Cuirasse</a:t>
            </a:r>
            <a:r>
              <a:rPr lang="en-US" sz="2800" b="1" dirty="0"/>
              <a:t> </a:t>
            </a:r>
            <a:r>
              <a:rPr lang="en-US" sz="2800" b="1" dirty="0" smtClean="0"/>
              <a:t>Bodice</a:t>
            </a:r>
          </a:p>
          <a:p>
            <a:pPr lvl="1"/>
            <a:r>
              <a:rPr lang="en-US" sz="2400" dirty="0" smtClean="0"/>
              <a:t>soft </a:t>
            </a:r>
            <a:r>
              <a:rPr lang="en-US" sz="2400" dirty="0"/>
              <a:t>polonaise style bustle styles were replaced by Princess sheath garments without a waist seam with bodice and skirt cut in one</a:t>
            </a:r>
            <a:r>
              <a:rPr lang="en-US" sz="2400" dirty="0" smtClean="0"/>
              <a:t>.</a:t>
            </a:r>
          </a:p>
          <a:p>
            <a:r>
              <a:rPr lang="en-US" sz="2800" dirty="0" err="1"/>
              <a:t>C</a:t>
            </a:r>
            <a:r>
              <a:rPr lang="en-US" sz="2800" dirty="0" err="1" smtClean="0"/>
              <a:t>uirasse</a:t>
            </a:r>
            <a:r>
              <a:rPr lang="en-US" sz="2800" dirty="0" smtClean="0"/>
              <a:t> bodice: corset </a:t>
            </a:r>
            <a:r>
              <a:rPr lang="en-US" sz="2800" dirty="0"/>
              <a:t>like and dipped even deeper both front and back extending well down the hips creating the look of a body encased in </a:t>
            </a:r>
            <a:r>
              <a:rPr lang="en-US" sz="2800" dirty="0" err="1"/>
              <a:t>armour</a:t>
            </a:r>
            <a:r>
              <a:rPr lang="en-US" sz="2800" dirty="0"/>
              <a:t>.</a:t>
            </a:r>
            <a:endParaRPr lang="en-US" sz="2600" b="1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pic>
        <p:nvPicPr>
          <p:cNvPr id="13314" name="Picture 2" descr="http://www.fashion-era.com/images/Victorians/janstrp5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545" y="446849"/>
            <a:ext cx="1303334" cy="229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Picture of slimline trained dress costume history.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168" y="3276600"/>
            <a:ext cx="1453913" cy="228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8462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066800"/>
            <a:ext cx="6324600" cy="4884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/>
              <a:t>The New Hard Bustle of </a:t>
            </a:r>
            <a:r>
              <a:rPr lang="en-US" sz="2800" b="1" dirty="0" smtClean="0"/>
              <a:t>1883</a:t>
            </a:r>
          </a:p>
          <a:p>
            <a:pPr lvl="1"/>
            <a:r>
              <a:rPr lang="en-US" sz="2800" dirty="0"/>
              <a:t>jutting out shelf like style of </a:t>
            </a:r>
            <a:r>
              <a:rPr lang="en-US" sz="2800" dirty="0" smtClean="0"/>
              <a:t>bustle</a:t>
            </a:r>
          </a:p>
          <a:p>
            <a:pPr lvl="1"/>
            <a:r>
              <a:rPr lang="en-US" sz="2600" dirty="0"/>
              <a:t>larger than ever as a hard shape that gave women a silhouette like the hind legs of a </a:t>
            </a:r>
            <a:r>
              <a:rPr lang="en-US" sz="2600" dirty="0" smtClean="0"/>
              <a:t>horse</a:t>
            </a:r>
          </a:p>
          <a:p>
            <a:r>
              <a:rPr lang="en-US" sz="2800" dirty="0" smtClean="0"/>
              <a:t>Minimal drapery in comparison to earlier bustles</a:t>
            </a:r>
          </a:p>
          <a:p>
            <a:r>
              <a:rPr lang="en-US" sz="2800" dirty="0" smtClean="0"/>
              <a:t>Slimmer </a:t>
            </a:r>
            <a:r>
              <a:rPr lang="en-US" sz="2800" dirty="0"/>
              <a:t>more fitted severely tailored princess bodice, with a much flatter front.</a:t>
            </a:r>
            <a:endParaRPr lang="en-US" sz="2800" dirty="0" smtClean="0"/>
          </a:p>
        </p:txBody>
      </p:sp>
      <p:pic>
        <p:nvPicPr>
          <p:cNvPr id="14338" name="Picture 2" descr="http://www.fashion-era.com/images/Crinsbustles/seabustle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7200"/>
            <a:ext cx="2103374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9650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Far and Away</a:t>
            </a:r>
          </a:p>
          <a:p>
            <a:pPr marL="18288" indent="0">
              <a:buNone/>
            </a:pPr>
            <a:r>
              <a:rPr lang="en-US" sz="3200" i="1" dirty="0" smtClean="0"/>
              <a:t>Tombstone</a:t>
            </a:r>
          </a:p>
          <a:p>
            <a:pPr marL="18288" indent="0">
              <a:buNone/>
            </a:pPr>
            <a:r>
              <a:rPr lang="en-US" sz="3200" i="1" dirty="0" smtClean="0"/>
              <a:t>The Phantom of the Opera</a:t>
            </a:r>
            <a:endParaRPr lang="en-US" sz="3200" i="1" dirty="0" smtClean="0"/>
          </a:p>
        </p:txBody>
      </p:sp>
      <p:sp>
        <p:nvSpPr>
          <p:cNvPr id="4" name="AutoShape 5" descr="data:image/jpeg;base64,/9j/4AAQSkZJRgABAQAAAQABAAD/2wBDAAkGBwgHBgkIBwgKCgkLDRYPDQwMDRsUFRAWIB0iIiAdHx8kKDQsJCYxJx8fLT0tMTU3Ojo6Iys/RD84QzQ5Ojf/2wBDAQoKCg0MDRoPDxo3JR8lNzc3Nzc3Nzc3Nzc3Nzc3Nzc3Nzc3Nzc3Nzc3Nzc3Nzc3Nzc3Nzc3Nzc3Nzc3Nzc3Nzf/wAARCACMAIwDASIAAhEBAxEB/8QAGwAAAwEBAQEBAAAAAAAAAAAABAUGAwIBBwD/xAA8EAACAQIFAgQEAggGAgMAAAABAgMEEQAFEiExE0EGIlFhMnGBkRShBxUjQrHR4fAkUmKCwfEWojM1sv/EABkBAAMBAQEAAAAAAAAAAAAAAAECAwAEBf/EACQRAAICAgICAgMBAQAAAAAAAAABAhEDIRIxE0FRoTJSYQRC/9oADAMBAAIRAxEAPwBTRNIgMisGF9I73w6oXRgVW9wCLMe9zzhLTsnRGqGQR3ut5Rv7ny4d0QpRGbpVtIyjiRbHzW2NvcY6Tx4qzKWqhTMY45WkkS+5C+RPbbk/P0w5qqOjkUxivhY3uWMwBF79r2IsL/XCGoqYklSaWkrUjZgI21pdzYm32vjUZ1AGlT8FmGhTa4dLA37e97/bBs2r2jWPLoI6moeKtplXW1laQXOwJHPz+f2xvTUsUIjUy00+phfpvfSCAbjf1JH+0n0xPHO4JJ6Tp0dfUTVpl6UcGkMBYFiSTtYG9+BYnDehrqlJoo4MlzaRpFZoglTTkSqtgxUhrMBqF7Xt/BeVdsd421qP2ULii1WaenZQFAZZOSWK29/X7+mBY0p7B45qPVtYO1rXGrcc+n54Alzwzww1AynNxC8nREhq6UIX40glrX/4tjuWungeVTlOaKyWVwaulLpdhbV+0uNyBc+2DyXybxy/X7G0i0zU4aSSNNYLeY9hvf5G1sASRUoaTTUR7i22x2IuTc25P5YyrfEk9LBM9XkOZp0GUSETQHparAdQB/KLkbmwwuzPO3oKgRVOSZt1WILRhoZGA7bKx03uLcX53xuS+TeNpfj9julWnpNcYqYJWkk0IUe4QWuSRe//AFjyWnoWck1NMVCkrZwxaxAIO9vf6YR5tmZpUMr5Nn0MKMqSdOWnDozHyh9Nyt72F7XuBvfB5zOoOnqZLnSGyo156YaGawUMCw0sSRa9ib43L+mWOX6/YPDlVMtV1hmNHzYKHuHs1rne9zzbtY/XSpoKeWoopfxtIUWLX+0kAYsxBta/I9/lzhZUZlHRCrqKrLc2RYZenM7TU/7NtN9Bs3xWPw88+hwPXeIqD8FllbJT1pglSRURQmv4gfMDtbb3wLXyFwa/5+xpmzLBHHplhdZBq0xsLobi4YXPrhbNVLTRmVQGZx5ilxpXYffv74xHiPKWeWVKXMCiBFdiYhzsCRbbg98ZV2b0tUyx00NWGkk8zGVCWud7nTfB0Lt+hvlzJXRkjyyAjbVcn1FsGPGzG8YJXtpwFTVdJSwxBUd2Qd2Hfvxj055TysxWKsGk6SFmUD/84KEyOmY0cax0fSIuvYMLm3pgusPRM5MzRIIFIkRSxHnX0wJQsGhY67d7ni9v54MEizSTxA3Bp9j6WIOAxoC3MPE1JLRNRU88Sw+UalpJWbSBa2+253uMc5t4myialo4qWeojqaeFknkdHvISQfXj4ufW3GCPBOVtPUQzSK37SRiwXYkX7Hj1O/pjXx1T5VWZItfRq8jj9nHNsCxuQRvubbH5EHC1QykpKmAR1cNPnWQVSzSQr061naKMNqLC4DI2xU3AINtu45w3y/Oclps+y6pqHo0npDMzz0dC8UUoePRp0lj572JYWFgBvvaQp5GiqvDcmiKYl2Ro5YwyFSY1N1POzHftj6VHRUQ/SBJTB8pNOZGh/BCl38sZcAeW2u51E33UD0wjqzqx8lBJEvNVUFbklDlpqaOGYZiJiKWhIVlCBBsvfygj0Fh2w38QVtFNVVk0k/QhleyAZdIhLOYheRr2cWHHfy+mOKWcQeGKbM3pqY1dfmNREz/hUIiCs6gBSLC+kXJ9cEZXFQNnXhaojp8vRs2/EQV1J0F0uY1Y61B+C5Vb2/zD64bf4gviisoc3o83okleCOtjiMdTFSWPlILI+92vpvvtx6WPtXm9DBns+YwTNOWNOyUz05Q3TpKbuTbhGIA72vwcS+YTSz5rJXLT08ppaxOpGYUEcYMhiXy7XBAHF97nFf4koclSejzL8JSw0NJVTU1dTxqAGeMlkA93sB73tjaQlykrS9gx8Q0eTRVdXTD8YaqQ2jdOkY1aXqNrJO5G4AANz7YwlzvJ5sz69NWzf42sSoEUkVjEOoHcbf8AyEm1rbC173tf39d5JT/pDjpqdcoTJyyREJTrbSUBYlrdnFr9rWxpmM1NI8dLLT0ea0VbHUdVKKlXqRKkiAFSAGPlJva53FrnGtDKD6+DrxI8Gc02bRT08kbQ1ElRRSQ0ZAKMAWWXci5Y87G6345i/EMI/U+SRr5VAcAHcAav4Yvayiy6tGYRZPJ4czB44Jlgy4wCnqIBYg22JuouCCNyP3cR2cRrVZbkRY/s2WUXFuzf33wY70JmuNDOiymKlyGpoos3UrVgmQRAdO4+EG6En6EYQ0VJJR5nCs8yMRKoDxnUCOf4WxdUNJA+XdSOsiDdJlSMoCWa43A9cTGeQtT5y8QIciQOLc3LbCw9B/3h5LRyQk2xhJHHJTBWHlBAZuO54xpDkFK6am1sWN79Rh/A40y8j8Ewfze1732OPxq2TyxAsg4IXnDRBPbFND1OjpJL7XFgTt6bYYM0izzFX0EwheBcFmAFjwOR2OF2XzdNRIB5hYBbc3wzkcn8UbfuXRtN99SkfngGiYZDXVFNlTPRRdaejBM9OSQxW1mt67XxlPUPWUFIHjCKdVQaeNRYkggMdu4t9sCVdfNSjq00sRdh5i8ADH/cDxjD9b5i9PrFDlciBba5ae4sOBcML7YzYEvRlKktKmR1lKaTqxpIwWpCsP3bHSebc+1sHPnfiFJqjxDG1A9TFExeZKZCwsD5uOSNie4AwZkvTqq7LeqsS9aiqBpiTSsZIS2kE/5uMG+K698g8I5hFFAsjVSCnAeNgFRxpZu3a9ve2EZ1QcrSRD+Hc6nrq+Y1JvLI7SaUWy3Nr2UccD54LrazMcgzpK+lYUrtfTIyqORY3DYXeCvDcucSiZ678JB1DHoimEc01hdtAOxIHbvvi/zD9GnhlIzTpJXmrddcdTNVJrm7myHm1t9sReRLs7/A3sS/rDxBV0aOcyyeWm6qylV6RWRkJIuLeYjY29cSOa1uY57mFRU1LB2lJkZFAjDPbkLfY2/K++H/AIKp6qDI/G1JdmFNSggohJ6mq2wG41AEH79sTfhbLBm1comv0vhbe18GUlViwxy5UDyf4dh1GSKSUG5RlKC+9iBf7jDfwnn9Vl8slJR1VNTpUOo6ksaXBBUgFj+7tb7Y+rU36NvDNZSoKiiN1W46blDf6bnHz3x54covDdRRSZPEYtUhN5GLAMu/73y3HpfCRyJlJ4mkOK6q8SVfUeCvyg1E6srVMZhFQQeQHA4I2/5x41OsdDkiFoplEUoLQSCRQLgk3G3GKvwnRZfUUtK1a8K5hI4Jpg/mQldxoH8yMTFZBHRS08cbotPHLVQwAm4KLLZdyb8Af1x0rvR5k3LjsBLVdJX0pIZJJZtUIcDzeYHvxyL39cOPECpFV0k0aRmNZD15VFmLXHY9r6jf5b4CyqhzDxPmgpadlg6SM4qpEJC2O199xxgjOnr6SKlTNI6b8QxKk07XQhWK3Hfc83F/f1bV0Rimly9GtDGViNmYqH3UC53vb+/ljBoC7ErsL2tqwZQymmgjdm1a5ABpW5sPfG+mQFtKncnbR8PtgxBPsTUlI3TFgCbb3wTXLNBFLMuzBbDSbFbkYMpEaNQ2kEkcY8zNXkinQ2JlTcKP9S2wPQyFvhjKaHM85hjzkMaXQwALsvmJAUbb+v2GOsyyT9X0WYSnQaaOUReWXg8KOPcfbDDKJKzKK2mnhUhXJiKKBdgTyB3tzgjxTmD5tTmmaRkWErIhmUqZGsQbgDb6+v2D7KRhcBP4eLHNMuSGyEUkrmVYtTrYLfTc8H03O3tizz/w3JnuWyUdVmjzpWLojfpqTG6m6tcW2BtcDfe2Izw8nSzzLBOzEdGXSFIS1io5tso3PrwL2uDcU+bCHNI4mhK2KhEDh3kZiQQADYWG5tew9hfCtDY3WyU8AOcoyytyuoptVVGZlh8nnuebn04PbFzl9fUJlzpmSh51F0kVFCMAACBYkXBucSPjXM56PPMszvKYGlWWHpSBuGAJsSpIIO+5P+n0wwq6nxFmtB0JIYKBJBfWnnYKR2Xi/wA8cU41Kj2Mc1KKaNMhyOOnyaaWNZEOakyVK3QBrnb4/Y3297dsQGR+GKqkr6jKy70s6zFo3kPK8qVI2a62PcXBGPsNXmK0mXL1xSrMgQCF5VO2oDgb8WPH8MfPPG3iWOLxTldJGkKSU6StIsXMd2BW54vZS1vcYtOLcDlxzXlZWZXDmNZl1bTU+cSo0NQYIagRKGsoUNfa3xEjjCfxF4ZlzCpy+lapNQ9GzTSvPGJUNwRZhcEm5Fh8z2wR4OWqhyqUTSVCLM0jkkBlu3JX1v8AXnCjL8+ObZ9mtFmEUUH4RwIRUE3JHla5DAA3tz6+uJ4oNyLf6Z1jdDKGapopNRiy95gCRIlCy3bT66jtzt6fnNVU8lbS0FWYY45pVkkZIkKobkcC55PJvh9n1smprU8dMUlJdI7uWZwrWsASSLE3IG3p6SWUT1DUmSlKOYRCnZWndlClri5G+44x3aujxnGTjZWZBnwy8dDMIuk0kJSOogJJS9jpPqLjkD298BeJpkcZfB+IlqFWNGZ5Qo3c3IBAG11Hv98aCTL6Y089WR0UcM66diNvTCKuK1NbEYi3SE6GO+9k1WA1W7Cw+mM4qxFkbjRRUkCmEW+HWpNyDYYqpigZekVA076R3wkymFJ6Ih7BWXy8ci+O1jqQBZyB6asFGlsWU50x7GxHf0OF9dVTy1s9PlcQlnSHRrlusauSNCk/vEmy7bAncjDKk6q0Rp+u5V4+m5AVSy/MD+G+IvOEqYM8qWK16xuqdCUT6gqC2vY3NiRzyDiU5NI7MOOEpV2FUlbJlmbVlTUVkE8kzRvHMG0RqjILMtzYHduTtpJ9MFSZ9Gi/4LpzVHIKhpQo72KXW/zbHWSQ0MuZDNlonpqWnkJAmUmSrJ+OQn5mw07XHth5nkQrql6imX9jTSfhtRUanbTrB+Vjb74EOVDZpxi6SFnhifMaSspRS5SrzNTyWkqZ1QS306mO5YWsNrd9hhvU1ud9boVOYUOX1crWgFMj1DKLcDUAOD34v3wlq8whpIWZC3Wp1WNZF7Ai5A+2OMqZWlEkih5SwKau/c4pRGMvhFP4WaoqTmA8W10dVGIyDLKEiCoCdwFtbubjf37Y/U/6S/ClBQyGhirKmdCRTxtCVJW2zXNlt+eE1bnUuUypXUT7aL2cXB0nzKQfVdW3qPXHztHj01hXSymQlSNu5JFv4fLCeNNnRHLJRaKetz+SsmeSGjpITK5aWoWnQyn/AHkXHz+mJqrppKPMKWSkk6U0cYlVgoJ+J7mx2Pf6XxjI9NqZY4UIIFmNzxglWLyUbW1E6oSBbfe4AvtwT98O0micHUiryrPq4ZRVpRPDQPDCoRqeAEjUxYuuq4VdIcWG407bHEvkn7KvnEzHRNDLATe5Ymxv63JW5xRVUUJjmURKtZ0SjKkBQBdV97EDnStx2U+uJ1ltmEaDqRgOSgYm42FtyBhIrY0sjknY/wAkzuuyt2jWQVFJKugq4BIFrWBIuB/DD1MrgGW04yuaYLBqV5UUX7AalII7c2+uI6nNHLUaaimhZ0J/bHylQPXsfqMVGQu363q6RaiSGKfqQxRjfSAbg+5FgB673vizRytKqFGcw1ixkSANHfZlNv8A1Nx+eF2XVCx11HHKGMqVKLzpsCwuDcett8WyZZNJTuGmrqrqKArVWgAnawRRYb+pG2Joxinzikgq4FRhMNaPZr2b4T77WwrRNNJ0fQPDShqa7iwVdgbC5F7nBzrrIIB4tgbLXijp+pHoQEC9trgDb+OBp8yUyExo8inhl2B/PDIADCp6ZKgE22B4JxO0OeRDOqtv1XDUTGbRG1WlzCtlsNPFwdR/3DFDBIDGAdr7X9MTviCjYVU1fSQapEhLzRqbGQLbf52+427YnLaOjFKmx2wqa0JNVSPJIz9OzD4VJHYbcngYG8VZ3FSZfNlCRaqypszzqwHTHAF73BNjxxjjI80jqkVkuqKoCjVex5JB+wGAVo5zUsFYzROzalmYv03vsdzfSSCL32JG3ONY/F3ZOVhahhSCQKEdi4dHZibDg33B/nhvRzkxqdQ09j9cJ86FVm9WyNF+HFBE8koMhZSAL2W4BuQLWxpQFklhAYabnv2ucaxpKthniuqaGCM6tSObOo/e9D88SarGsDEMY5bAPEeGPNxh74nlErRRajYDjCquQmIqQFI0k6vX1BxkNGXoGqw0FSwVboVvbBWVh53hILaVlUtYXsCbX3xxVq0dTAzMrltrA3uMeZeZaXMBEI+pHLIo0b77g2sDgNjVa/pZZdBBLXPqLSPpeJUlRxsN7gA88m3t6YXCnSDxHEjSGUCEyElSN7DaxNrjjb2w7yy6FtUNgZWLTLJIAR5rcfENvn9sTOZ1vSzMyxwyI6U7KFNzdyRvv8vywURi25NGVRMZ8yWGFbqJbPYfESdhf2xSZFKZc2pJ/MZnqS3H+o/1xIK00EI0ELPbXqba5vf64qPDExSopholYgadVrWFhwf774onYJpFZm9ewy+rpluH1Mi2BJB1ECwFziQyqn1eIo6SqfraJAPPE1nBYbkMAfoffDrNZ+jm1CwZum9TqDHi5ubf0wPXXpv0g08SNe/RGoemr+vzws2c+OLtlfRxH8NKJ3UQsoSJLAaObnge1ucLZpow9padWb/MqXB98GNKEowqkXvuBbbn+/phZOx6nrt64K6M1s9hP+H4JsLn3xxmVbHRTSSaSSICPLbUbsvrbGlFZ4SQwsBfi/1thf4sjLWC7HpXIJ2+JcKMmSUz1NJWGaiWRKZj8D2uPawPH1x6+aPoC1y1NlDMr09kdSfiF7jyna49hhnXqiRoNIIdwq2NtRxxnWXGloIppYIxE4ZBNE/xvYng+gsMatDRzO6A8wzurpYaWKmqJ4aetiJm89uopsPN67E4yyNOsVsw0KCGPoMZ5yi9LKDpuqUrA7bcL/ycPPD+W3pbqLoe6nf6W3vhYlpcdUI/FpIrYYltdlLEgdgNj+R+2Ma202WLKFItHpdP3gR39x3vgzxBaTMJJlsQAVT/AE2BH8/qcCoddMAxB2Fjax+V8OkCU+hTK5Bo27g7e2wGDY5JBXQkmNfOAXlbSAfW44/6wvqmMcsbKbBTsAOME0cuqti1hdAYa7WRvQWOJvs6O1aLfK6ibQT+JDQdQ2iM9i2xJJsDcWJH1GJbN5ejnMMkraw6kLpJ9TvvvvthpQ1wpqqXpBln6upmJQhRbY8WufUYUZ+0U/4aYl2A+IlgQCd7C244AxmSxqpgNfNLUVcSKGJW2kD/AL/lipy6eUPSlaiO4bT0QwHA4sD+R32woyGhFVP1nCFF5W3b684fmZqmtghplQLGwNiLWH/V8OrQMkk9JF3FkOUVcUYzPL4qgs4OuSRzY/K/p7YX51luUZXm+Xx5LlVIstxJI6Fi3xDT39r/AGwDlX4xMtarmzesjWW7GMTuBHdha2/+UjjD+Glh6S18ssss8xiVNbbhSw59jgVuyfJ1xMKaEzwIuli6m7NpKi31/vfGFRGiOAC427DDOhciICMg67c+tv64CzAxCqbW1j6DDJEZPZPUuZRxCUMx6aR+YobuSb7C3yPOOM+vVU3WmjbqLEoi1W8vmHG/p3wPTSqq3AA0g2A25+WNq6aNYT+yDeW2gk2vcemE5FowFubwvUwUZSxjjvHa97Em/wCeFeZllYUl9Rh8pJNwD3A9cMESrqaSVhSaVNgJLbkXPPmuBz2xlmtJUwprelp4lAAYQrbb78+p5xuRvFTs/dQwRU6BWneSAabMAYSLcbWJPcE7C2++HyymmyrrWMcrKQqm3fubYQ5RFVZrmFPBDTgTRwkxoJP3RvYXP9/PDjM8szdpxDFQzMsdwSFupPm4PfcED5YydD8WyTzeVn1xmMq5YXGoWNhfY/0wsTMCdKm4W2w9DihHh/MquATRU5kCTSRFFN38nxbDspYC9+4HfC6XwdnyyusWUVhCEBh5SQTxwfQjA50VjjTVNC+pXWLmwU77njA0FV0ZQwVLi4uLb/Tg4dN4Zz+mFP1qGekeWdYYjIdBMhF1t/P12xdZDl2a1xkpfEdJQNUNDrdTTJ1nUsFuzj3Pbc+uxwk5ey2PHSo+d01dMkmrT5X0/W1/5nH55Gq5VBhSwNyyruTfkkc84b534UzPKauolioZpMvVGlEpG8aDSTq77ah873xvJkGcwRD8NQ/iCYuqTEwNl23N7eo2/wBQw8XGrJTjK6SOBVSUdHpUcrsercW+WC/CkOtWrnk1dVHCk7kWIGE9T4a8QpqkrMsnhiRS7uxXSABc737DfBeT1a0VH0Eh6nmIF2cXJ3tYHDOZJ4qVDeo8QOmcUnTjQRJI8jRaRZgRpA47KbD6YbtnzVNXTpT+SlXRpjkk3BLA3J3N78nvbEVVZjTPUKIsrgeovY6Wa4P0OHmUQvUvHI1GIdTgtIHYNzfueb4WwcKKeizGCGNItfVqZNxDEwJNvS5AA37kdsZzSVFXIZklpI1PAVDN/wCwIF/YDCmrggpna0cc8LqFdCoPHff57/TAZr0p7R2kVR8KpCxCjsNhhuQjxgMFQVAse2O56pGjbqAE7c8c4TRSN647MjWbftiR1qI/pcxS56Mg6dgLHucehxUThJZRokIUuT8Iva/0H8MSRqJFdtwfnjNpmd1/d2/dJF8YalRVHLqSmrZkh8Q5dJGPKG6pjY2UG1vTcC/sdtsYJBHKob/yOkDuXuklTIgUB3UHXuDq06u1gwPe+JwyuI5Gvvbn57Y4MjKVKm3nC7ehxgUinbLojJ04vE2VxxFizP8AjXTUSbFig78nm5HffGJy6aWSBD4yp1ondrv13vE+gsbrqvyoHPfEzNK7goWIXmwPuRgJxZm+2Ax4oqZMnk6i9bxXQyJ1kPlq2ZhdlAbTfkBrnfbScU4lVx/97l0jKLXFSyWAUEM3JA9BfHy0Hy7fwxqlRMiGnSRljvchdr/XCtDp0X+cQLmcJpYM8y6621SiqfQRuCo282wuR2FsL5srmVyh8YwMyEK7SVTovwq2xub7sRwPhJxMPmlXJ5TIB5uQN+LY4o3NtPYXtgoDZXUuWpKClZ4ooTC8ZbU1S7nYL5WBI0k6iP8AadvT2Kkpctjkk/WtBUs0gAggYsUPmsykcrzvYcj1xPSTyLC1jwLj7Xx+kdukjAkMGIuDbbfDEyoNWksgkhiVpkuQ7Egi/vjNsxqIII0ZVBDLuDfnEwKiYE/tX2AO7HG/UfqINbW1evONYtLspVqTJGCWvc3x+aW55wmjkYIov2GO+q/rjWbif//Z"/>
          <p:cNvSpPr>
            <a:spLocks noChangeAspect="1" noChangeArrowheads="1"/>
          </p:cNvSpPr>
          <p:nvPr/>
        </p:nvSpPr>
        <p:spPr bwMode="auto">
          <a:xfrm>
            <a:off x="63500" y="-584200"/>
            <a:ext cx="120015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8" name="Picture 8" descr="http://2.bp.blogspot.com/_S4pfYIHrNcs/R1KkLpKX_7I/AAAAAAAABR4/NqMFr8inhHc/s1600-R/Far+and+aw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04800"/>
            <a:ext cx="1729479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://aka.media.entertainment.sky.com/image/unscaled/2009/8/4/SVOD-LFar-And-Awa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358" y="1306773"/>
            <a:ext cx="2714670" cy="150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ia.media-imdb.com/images/M/MV5BMjExNzM2Mzc3N15BMl5BanBnXkFtZTcwODYyNzgxMQ@@._V1._SY317_CR9,0,214,317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85987"/>
            <a:ext cx="1280639" cy="189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Picture 15" descr="imagesCA1MPX2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6" r="20999"/>
          <a:stretch>
            <a:fillRect/>
          </a:stretch>
        </p:blipFill>
        <p:spPr bwMode="auto">
          <a:xfrm>
            <a:off x="1859507" y="4522356"/>
            <a:ext cx="2146678" cy="19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3074" name="Picture 2" descr="http://img.yaboon.com/movie/frame/2408/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884" y="4567671"/>
            <a:ext cx="2969758" cy="194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3.gstatic.com/images?q=tbn:ANd9GcS6dM8Fkft3wTlo_Qf_vR-SlCvCbn7lZ34bOns8u0zUnzomyPb0N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891" y="3276600"/>
            <a:ext cx="1524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3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51816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/>
              <a:t>Chesterfield</a:t>
            </a:r>
            <a:r>
              <a:rPr lang="en-US" sz="2800" dirty="0"/>
              <a:t>—A fitted dress overcoat with hidden buttons and a velvet </a:t>
            </a:r>
            <a:r>
              <a:rPr lang="en-US" sz="2800" dirty="0" smtClean="0"/>
              <a:t>collar</a:t>
            </a:r>
          </a:p>
          <a:p>
            <a:r>
              <a:rPr lang="en-US" sz="2800" b="1" dirty="0"/>
              <a:t>Kickers</a:t>
            </a:r>
            <a:r>
              <a:rPr lang="en-US" sz="2800" dirty="0"/>
              <a:t>—Full breeches gathered or pleated into </a:t>
            </a:r>
            <a:r>
              <a:rPr lang="en-US" sz="2800" dirty="0" smtClean="0"/>
              <a:t>knee bands </a:t>
            </a:r>
            <a:r>
              <a:rPr lang="en-US" sz="2800" dirty="0"/>
              <a:t>and buckled at the </a:t>
            </a:r>
            <a:r>
              <a:rPr lang="en-US" sz="2800" dirty="0" smtClean="0"/>
              <a:t>knee</a:t>
            </a:r>
            <a:endParaRPr lang="en-US" sz="2800" dirty="0"/>
          </a:p>
        </p:txBody>
      </p:sp>
      <p:pic>
        <p:nvPicPr>
          <p:cNvPr id="1026" name="Picture 2" descr="Informal dress for upper- and middle-class Englishmen in the 1860s and '70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495800"/>
            <a:ext cx="9525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wu.edu/~robinsos/ppages/resources/Costume_History/images/chesterf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136176"/>
            <a:ext cx="13208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wu.edu/~robinsos/ppages/resources/Costume_History/images/chester_small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728" y="3352800"/>
            <a:ext cx="1884718" cy="252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6091971"/>
            <a:ext cx="3878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Fin de </a:t>
            </a:r>
            <a:r>
              <a:rPr lang="en-US" sz="1100" b="1" dirty="0" err="1"/>
              <a:t>Siecle</a:t>
            </a:r>
            <a:r>
              <a:rPr lang="en-US" sz="1100" b="1" dirty="0"/>
              <a:t> Costume - The Gay </a:t>
            </a:r>
            <a:r>
              <a:rPr lang="en-US" sz="1100" b="1" dirty="0" smtClean="0"/>
              <a:t>90's. </a:t>
            </a:r>
            <a:r>
              <a:rPr lang="en-US" sz="1100" b="1" dirty="0"/>
              <a:t>retrieved from: http://www.cwu.edu/~robinsos/ppages/resources/Costume_History/findesiecle.htm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56964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28600" y="914400"/>
            <a:ext cx="63246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Hats</a:t>
            </a:r>
          </a:p>
          <a:p>
            <a:r>
              <a:rPr lang="en-US" sz="2400" b="1" dirty="0" smtClean="0"/>
              <a:t>Panama </a:t>
            </a:r>
            <a:r>
              <a:rPr lang="en-US" sz="2400" b="1" dirty="0"/>
              <a:t>Hat</a:t>
            </a:r>
            <a:r>
              <a:rPr lang="en-US" sz="2400" dirty="0"/>
              <a:t>—A hand-woven hat of fine straw from Ecuador and Colombia, South America.</a:t>
            </a:r>
            <a:endParaRPr lang="en-US" sz="2400" dirty="0" smtClean="0"/>
          </a:p>
          <a:p>
            <a:r>
              <a:rPr lang="en-US" sz="2400" b="1" dirty="0"/>
              <a:t>For-and-Aft Cap</a:t>
            </a:r>
            <a:r>
              <a:rPr lang="en-US" sz="2400" dirty="0"/>
              <a:t>—A cap having a visor front and back, often worn with an Inverness cape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Derby</a:t>
            </a:r>
            <a:r>
              <a:rPr lang="en-US" sz="2400" dirty="0"/>
              <a:t>—A stiff felt hat with a low, round crown and narrow brim; the </a:t>
            </a:r>
            <a:r>
              <a:rPr lang="en-US" sz="2400" dirty="0" smtClean="0"/>
              <a:t>bowler </a:t>
            </a:r>
            <a:r>
              <a:rPr lang="en-US" sz="2400" dirty="0"/>
              <a:t>has a slightly wider brim and a roll at the sides</a:t>
            </a:r>
            <a:r>
              <a:rPr lang="en-US" sz="2400" dirty="0" smtClean="0"/>
              <a:t>.</a:t>
            </a:r>
          </a:p>
          <a:p>
            <a:r>
              <a:rPr lang="en-US" sz="2400" b="1" dirty="0" err="1"/>
              <a:t>Homberg</a:t>
            </a:r>
            <a:r>
              <a:rPr lang="en-US" sz="2400" dirty="0"/>
              <a:t>—A carefully blocked, stiff felt hat with a medium tapering crown creased in the middle and a brim that was rolled up on the sides and finished in grosgrain ribbon</a:t>
            </a:r>
            <a:endParaRPr lang="en-US" sz="2400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152400" y="2274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pic>
        <p:nvPicPr>
          <p:cNvPr id="2050" name="Picture 2" descr="derby11.gif (22230 bytes)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562" y="3558194"/>
            <a:ext cx="1238536" cy="127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ats-online_1613_204919.gif (8323 bytes)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526" y="4953000"/>
            <a:ext cx="1603635" cy="112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t1.gstatic.com/images?q=tbn:ANd9GcR95mKrr31Hrbl5ITFw8qarxEFi0PGv9p3MyrSZBCL2CzuO37L6e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2133600"/>
            <a:ext cx="1600200" cy="122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t0.gstatic.com/images?q=tbn:ANd9GcRVvGdMx9MreXSXPAZLe2j9asp688s51Aj5yp8nReJUVxgd8y3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027" y="762000"/>
            <a:ext cx="1790700" cy="121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17893" y="6180161"/>
            <a:ext cx="3192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Robinson,, S.R. (2010). </a:t>
            </a:r>
            <a:r>
              <a:rPr lang="en-US" sz="900" b="1" dirty="0"/>
              <a:t>Fin de </a:t>
            </a:r>
            <a:r>
              <a:rPr lang="en-US" sz="900" b="1" dirty="0" err="1"/>
              <a:t>Siecle</a:t>
            </a:r>
            <a:r>
              <a:rPr lang="en-US" sz="900" b="1" dirty="0"/>
              <a:t> Costume - The Gay </a:t>
            </a:r>
            <a:r>
              <a:rPr lang="en-US" sz="900" b="1" dirty="0" smtClean="0"/>
              <a:t>90's. </a:t>
            </a:r>
            <a:r>
              <a:rPr lang="en-US" sz="900" b="1" dirty="0"/>
              <a:t>retrieved from: http://www.cwu.edu/~robinsos/ppages/resources/Costume_History/findesiecle.htm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9143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 1890-1910</a:t>
            </a:r>
          </a:p>
          <a:p>
            <a:r>
              <a:rPr lang="en-US" sz="2400" b="1" dirty="0"/>
              <a:t>Tailor Made</a:t>
            </a:r>
            <a:r>
              <a:rPr lang="en-US" sz="2400" dirty="0"/>
              <a:t>—Mass-produced, ready-to-wear clothing that had a tailored fit often wool or serge because of the tailoring quality. </a:t>
            </a:r>
          </a:p>
          <a:p>
            <a:r>
              <a:rPr lang="en-US" sz="2400" b="1" dirty="0"/>
              <a:t>Leg-o’-Mutton</a:t>
            </a:r>
            <a:r>
              <a:rPr lang="en-US" sz="2400" dirty="0"/>
              <a:t>—A sleeve that was extremely wide at the top and tapered at the wrist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Shirtwaist</a:t>
            </a:r>
            <a:r>
              <a:rPr lang="en-US" sz="2400" dirty="0"/>
              <a:t>—A woman’s top detached from the skirt. At first the focal point was the shoulders then it moved to the front.</a:t>
            </a:r>
          </a:p>
          <a:p>
            <a:endParaRPr lang="en-US" sz="2800" dirty="0"/>
          </a:p>
          <a:p>
            <a:endParaRPr lang="en-US" sz="3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200" y="5947839"/>
            <a:ext cx="3878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Fin de </a:t>
            </a:r>
            <a:r>
              <a:rPr lang="en-US" sz="1100" b="1" dirty="0" err="1"/>
              <a:t>Siecle</a:t>
            </a:r>
            <a:r>
              <a:rPr lang="en-US" sz="1100" b="1" dirty="0"/>
              <a:t> Costume - The Gay </a:t>
            </a:r>
            <a:r>
              <a:rPr lang="en-US" sz="1100" b="1" dirty="0" smtClean="0"/>
              <a:t>90's. </a:t>
            </a:r>
            <a:r>
              <a:rPr lang="en-US" sz="1100" b="1" dirty="0"/>
              <a:t>retrieved from: http://www.cwu.edu/~robinsos/ppages/resources/Costume_History/findesiecle.htm</a:t>
            </a:r>
            <a:endParaRPr lang="en-US" sz="1100" dirty="0"/>
          </a:p>
        </p:txBody>
      </p:sp>
      <p:pic>
        <p:nvPicPr>
          <p:cNvPr id="3074" name="Picture 2" descr="http://www.cwu.edu/~robinsos/ppages/resources/Costume_History/images/legomut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066800"/>
            <a:ext cx="1816290" cy="252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cwu.edu/~robinsos/ppages/resources/Costume_History/images/shirtwaist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979549"/>
            <a:ext cx="1847850" cy="271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67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 1890-1910</a:t>
            </a:r>
          </a:p>
          <a:p>
            <a:r>
              <a:rPr lang="en-US" sz="2800" b="1" dirty="0"/>
              <a:t>Gibson Girl</a:t>
            </a:r>
            <a:r>
              <a:rPr lang="en-US" sz="2800" dirty="0"/>
              <a:t>—More often associated with the topknot hair style. Also a blouse with a single pleat which extended over each shoulder front and back, hiding the </a:t>
            </a:r>
            <a:r>
              <a:rPr lang="en-US" sz="2800" dirty="0" err="1"/>
              <a:t>armseye</a:t>
            </a:r>
            <a:r>
              <a:rPr lang="en-US" sz="2800" dirty="0"/>
              <a:t> of the shirtwaist. </a:t>
            </a:r>
          </a:p>
          <a:p>
            <a:pPr lvl="1"/>
            <a:r>
              <a:rPr lang="en-US" sz="2600" dirty="0" smtClean="0"/>
              <a:t>Image </a:t>
            </a:r>
            <a:r>
              <a:rPr lang="en-US" sz="2600" dirty="0"/>
              <a:t>of 'The New Woman' who was competitive, sporty and emancipated as well as beautiful. </a:t>
            </a:r>
          </a:p>
          <a:p>
            <a:endParaRPr lang="en-US" sz="3200" dirty="0" smtClean="0"/>
          </a:p>
        </p:txBody>
      </p:sp>
      <p:pic>
        <p:nvPicPr>
          <p:cNvPr id="4" name="Picture 8" descr="gibson gir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002" y="1084997"/>
            <a:ext cx="1543366" cy="2267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modeart1900b.jpg (50637 bytes)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139" y="3690580"/>
            <a:ext cx="151319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200" y="5947839"/>
            <a:ext cx="3878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Fin de </a:t>
            </a:r>
            <a:r>
              <a:rPr lang="en-US" sz="1100" b="1" dirty="0" err="1"/>
              <a:t>Siecle</a:t>
            </a:r>
            <a:r>
              <a:rPr lang="en-US" sz="1100" b="1" dirty="0"/>
              <a:t> Costume - The Gay </a:t>
            </a:r>
            <a:r>
              <a:rPr lang="en-US" sz="1100" b="1" dirty="0" smtClean="0"/>
              <a:t>90's. </a:t>
            </a:r>
            <a:r>
              <a:rPr lang="en-US" sz="1100" b="1" dirty="0"/>
              <a:t>retrieved from: http://www.cwu.edu/~robinsos/ppages/resources/Costume_History/findesiecle.htm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213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 1900 -1907</a:t>
            </a:r>
          </a:p>
          <a:p>
            <a:r>
              <a:rPr lang="en-US" sz="2800" b="1" dirty="0"/>
              <a:t>The S-Bend corset and pouter pigeon effect</a:t>
            </a:r>
            <a:r>
              <a:rPr lang="en-US" sz="2800" dirty="0" smtClean="0"/>
              <a:t> </a:t>
            </a:r>
          </a:p>
          <a:p>
            <a:pPr lvl="1"/>
            <a:r>
              <a:rPr lang="en-US" sz="2400" dirty="0"/>
              <a:t>The high collar, S bend corset, trained skirt and lavish hat all had an effect on the posture of an Edwardian lady and it gave her a certain swaying grandeur. </a:t>
            </a:r>
            <a:endParaRPr lang="en-US" sz="2400" dirty="0" smtClean="0"/>
          </a:p>
          <a:p>
            <a:r>
              <a:rPr lang="en-US" sz="2800" dirty="0" smtClean="0"/>
              <a:t> Evening wear</a:t>
            </a:r>
          </a:p>
          <a:p>
            <a:pPr lvl="1"/>
            <a:r>
              <a:rPr lang="en-US" sz="2400" dirty="0" smtClean="0"/>
              <a:t>exceptionally low sweetheart, square and round décolleté necklines allowed women to wear quantities of fine jewelry. No cleavage was visible as the bust was suppressed into a </a:t>
            </a:r>
            <a:r>
              <a:rPr lang="en-US" sz="2400" dirty="0" err="1" smtClean="0"/>
              <a:t>monobosom</a:t>
            </a:r>
            <a:r>
              <a:rPr lang="en-US" sz="2400" dirty="0" smtClean="0"/>
              <a:t>.</a:t>
            </a:r>
          </a:p>
        </p:txBody>
      </p:sp>
      <p:pic>
        <p:nvPicPr>
          <p:cNvPr id="5122" name="Picture 2" descr="Picture of two ladies wearing pouched top day dresses. Edwardian fashion history and costume history. 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012" y="1066799"/>
            <a:ext cx="2182573" cy="232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ture of a lady in an S-bend dress. Edwardian fashion history and costume history. 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581400"/>
            <a:ext cx="1002473" cy="25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257800" y="6257836"/>
            <a:ext cx="3886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fr-FR" sz="1100" b="1" dirty="0"/>
              <a:t>La Belle Époque Edwardian </a:t>
            </a:r>
            <a:r>
              <a:rPr lang="fr-FR" sz="1100" b="1" dirty="0" err="1"/>
              <a:t>Fashion</a:t>
            </a:r>
            <a:r>
              <a:rPr lang="fr-FR" sz="1100" b="1" dirty="0"/>
              <a:t> </a:t>
            </a:r>
            <a:r>
              <a:rPr lang="fr-FR" sz="1100" b="1" dirty="0" err="1" smtClean="0"/>
              <a:t>History</a:t>
            </a:r>
            <a:r>
              <a:rPr lang="fr-FR" sz="1100" b="1" dirty="0" smtClean="0"/>
              <a:t>. </a:t>
            </a:r>
            <a:r>
              <a:rPr lang="fr-FR" sz="1100" b="1" dirty="0" err="1" smtClean="0"/>
              <a:t>Retrieved</a:t>
            </a:r>
            <a:r>
              <a:rPr lang="fr-FR" sz="1100" b="1" dirty="0" smtClean="0"/>
              <a:t> </a:t>
            </a:r>
            <a:r>
              <a:rPr lang="fr-FR" sz="1100" b="1" dirty="0" err="1" smtClean="0"/>
              <a:t>from</a:t>
            </a:r>
            <a:r>
              <a:rPr lang="fr-FR" sz="1100" b="1" dirty="0"/>
              <a:t>: http://www.fashion-era.com/la_belle_epoque_1890-1914_fashion.htm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799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Accessories</a:t>
            </a:r>
          </a:p>
          <a:p>
            <a:r>
              <a:rPr lang="en-US" sz="2800" dirty="0" smtClean="0"/>
              <a:t>Gainsborough Hat— </a:t>
            </a:r>
            <a:r>
              <a:rPr lang="en-US" sz="2400" dirty="0" smtClean="0"/>
              <a:t>velvet</a:t>
            </a:r>
            <a:r>
              <a:rPr lang="en-US" sz="2400" dirty="0"/>
              <a:t>, beaver, or straw hat having a low crown and a broad brim, trimmed with feathers</a:t>
            </a:r>
            <a:r>
              <a:rPr lang="en-US" sz="2400" dirty="0" smtClean="0"/>
              <a:t>.</a:t>
            </a:r>
          </a:p>
          <a:p>
            <a:r>
              <a:rPr lang="en-US" sz="2800" dirty="0" smtClean="0"/>
              <a:t>Feathers</a:t>
            </a:r>
          </a:p>
          <a:p>
            <a:r>
              <a:rPr lang="en-US" sz="2800" dirty="0" smtClean="0"/>
              <a:t>Gloves</a:t>
            </a:r>
          </a:p>
          <a:p>
            <a:r>
              <a:rPr lang="en-US" sz="2800" dirty="0" smtClean="0"/>
              <a:t>Parasols</a:t>
            </a:r>
          </a:p>
          <a:p>
            <a:r>
              <a:rPr lang="en-US" sz="2800" dirty="0" smtClean="0"/>
              <a:t>Bags</a:t>
            </a:r>
            <a:endParaRPr lang="en-US" sz="2800" dirty="0"/>
          </a:p>
          <a:p>
            <a:endParaRPr lang="en-US" sz="2400" dirty="0" smtClean="0"/>
          </a:p>
        </p:txBody>
      </p:sp>
      <p:pic>
        <p:nvPicPr>
          <p:cNvPr id="6146" name="Picture 2" descr="Picture of a beautiful fashion plate c1912. The lady wears an extravagant fur and velvet trimmed  dress and wide picture hat with feathers. Edwardian fashion history and costume history. 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866" y="3962400"/>
            <a:ext cx="1704644" cy="257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fr-FR" sz="1100" b="1" dirty="0"/>
              <a:t>La Belle Époque Edwardian </a:t>
            </a:r>
            <a:r>
              <a:rPr lang="fr-FR" sz="1100" b="1" dirty="0" err="1"/>
              <a:t>Fashion</a:t>
            </a:r>
            <a:r>
              <a:rPr lang="fr-FR" sz="1100" b="1" dirty="0"/>
              <a:t> </a:t>
            </a:r>
            <a:r>
              <a:rPr lang="fr-FR" sz="1100" b="1" dirty="0" err="1" smtClean="0"/>
              <a:t>History</a:t>
            </a:r>
            <a:r>
              <a:rPr lang="fr-FR" sz="1100" b="1" dirty="0" smtClean="0"/>
              <a:t>. </a:t>
            </a:r>
            <a:r>
              <a:rPr lang="fr-FR" sz="1100" b="1" dirty="0" err="1" smtClean="0"/>
              <a:t>Retrieved</a:t>
            </a:r>
            <a:r>
              <a:rPr lang="fr-FR" sz="1100" b="1" dirty="0" smtClean="0"/>
              <a:t> </a:t>
            </a:r>
            <a:r>
              <a:rPr lang="fr-FR" sz="1100" b="1" dirty="0" err="1" smtClean="0"/>
              <a:t>from</a:t>
            </a:r>
            <a:r>
              <a:rPr lang="fr-FR" sz="1100" b="1" dirty="0"/>
              <a:t>: http://www.fashion-era.com/la_belle_epoque_1890-1914_fashion.htm</a:t>
            </a:r>
            <a:endParaRPr lang="en-US" sz="1100" dirty="0"/>
          </a:p>
        </p:txBody>
      </p:sp>
      <p:pic>
        <p:nvPicPr>
          <p:cNvPr id="6150" name="Picture 6" descr="http://t3.gstatic.com/images?q=tbn:ANd9GcSZtLHSlo_FOJx5lI0dJF2HXo9dz3tTMT4oBg3dCqY0Ov95CsQEA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125" y="3124200"/>
            <a:ext cx="1525657" cy="230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cwu.edu/~robinsos/ppages/resources/Costume_History/images/Gainshat_small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295400"/>
            <a:ext cx="1714500" cy="246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3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Anne of Green Gables</a:t>
            </a:r>
          </a:p>
          <a:p>
            <a:pPr marL="18288" indent="0">
              <a:buNone/>
            </a:pPr>
            <a:r>
              <a:rPr lang="en-US" sz="3200" i="1" dirty="0" smtClean="0"/>
              <a:t>Sherlock Holmes</a:t>
            </a:r>
          </a:p>
          <a:p>
            <a:pPr marL="18288" indent="0">
              <a:buNone/>
            </a:pPr>
            <a:endParaRPr lang="en-US" sz="28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294617"/>
            <a:ext cx="2322513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635" y="1981200"/>
            <a:ext cx="1865313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://t1.gstatic.com/images?q=tbn:ANd9GcT2bkR0oNeQOvs-EmrPwtjY9Egw5H56OZw7q7xzBTxf13F0GezjcGthUgz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33800"/>
            <a:ext cx="26289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ecx.images-amazon.com/images/I/51PGAF0JF0L._SL500_AA300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438" y="4191000"/>
            <a:ext cx="2259272" cy="225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0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Medieval/Middle Ages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800" b="1" dirty="0" smtClean="0">
                <a:effectLst/>
              </a:rPr>
              <a:t>Early Period: 1100-1199</a:t>
            </a:r>
          </a:p>
          <a:p>
            <a:pPr lvl="2"/>
            <a:r>
              <a:rPr lang="en-US" sz="2600" b="1" dirty="0" smtClean="0">
                <a:effectLst/>
              </a:rPr>
              <a:t>simple shaped fitted tunic for men</a:t>
            </a:r>
          </a:p>
          <a:p>
            <a:pPr lvl="2"/>
            <a:r>
              <a:rPr lang="en-US" sz="2600" b="1" dirty="0" smtClean="0">
                <a:effectLst/>
              </a:rPr>
              <a:t>Long, wide gown with decorative embroidery for women</a:t>
            </a:r>
          </a:p>
          <a:p>
            <a:pPr lvl="1"/>
            <a:r>
              <a:rPr lang="en-US" sz="2800" dirty="0"/>
              <a:t>The </a:t>
            </a:r>
            <a:r>
              <a:rPr lang="en-US" sz="2800" dirty="0" err="1" smtClean="0"/>
              <a:t>Bliaut</a:t>
            </a:r>
            <a:r>
              <a:rPr lang="en-US" sz="2800" dirty="0" smtClean="0"/>
              <a:t> </a:t>
            </a:r>
            <a:r>
              <a:rPr lang="en-US" sz="2800" dirty="0"/>
              <a:t>was a dress worn by woman or men in this time period</a:t>
            </a:r>
            <a:r>
              <a:rPr lang="en-US" sz="2800" dirty="0" smtClean="0"/>
              <a:t>.</a:t>
            </a:r>
          </a:p>
          <a:p>
            <a:pPr lvl="1"/>
            <a:r>
              <a:rPr lang="en-US" sz="2800" dirty="0" smtClean="0"/>
              <a:t>Hose took the place of trousers</a:t>
            </a:r>
          </a:p>
          <a:p>
            <a:pPr lvl="1"/>
            <a:r>
              <a:rPr lang="en-US" sz="2800" dirty="0" smtClean="0"/>
              <a:t>THINK MOVIE: Robin Hood</a:t>
            </a: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4" name="Picture 5" descr="12-1300'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761509"/>
            <a:ext cx="2336573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60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Medieval/Middle Ages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3200" b="1" dirty="0">
                <a:effectLst/>
              </a:rPr>
              <a:t>A</a:t>
            </a:r>
            <a:r>
              <a:rPr lang="en-US" sz="3200" b="1" dirty="0" smtClean="0">
                <a:effectLst/>
              </a:rPr>
              <a:t>fter 1200</a:t>
            </a:r>
          </a:p>
          <a:p>
            <a:pPr lvl="1"/>
            <a:r>
              <a:rPr lang="en-US" sz="3000" b="1" dirty="0" smtClean="0">
                <a:effectLst/>
              </a:rPr>
              <a:t>Men</a:t>
            </a:r>
          </a:p>
          <a:p>
            <a:pPr lvl="2"/>
            <a:r>
              <a:rPr lang="en-US" sz="2800" b="1" dirty="0" smtClean="0">
                <a:effectLst/>
              </a:rPr>
              <a:t>Tight short clothes with long pointed shoes</a:t>
            </a:r>
          </a:p>
          <a:p>
            <a:pPr lvl="3"/>
            <a:r>
              <a:rPr lang="en-US" sz="2200" b="1" dirty="0" smtClean="0">
                <a:effectLst/>
              </a:rPr>
              <a:t>The longer the point the higher the status</a:t>
            </a:r>
          </a:p>
          <a:p>
            <a:pPr marL="749808" lvl="2" indent="0">
              <a:buNone/>
            </a:pPr>
            <a:endParaRPr lang="en-US" sz="40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5122" name="Picture 2" descr="Man's Costume - Henry III 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934691"/>
            <a:ext cx="1071327" cy="270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Male Costume - Henry II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173" y="3934691"/>
            <a:ext cx="1371600" cy="277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42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Medieval/Middle Ages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04800" y="1219200"/>
            <a:ext cx="7543800" cy="5486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3200" b="1" dirty="0">
                <a:effectLst/>
              </a:rPr>
              <a:t>A</a:t>
            </a:r>
            <a:r>
              <a:rPr lang="en-US" sz="3200" b="1" dirty="0" smtClean="0">
                <a:effectLst/>
              </a:rPr>
              <a:t>fter 1200</a:t>
            </a:r>
          </a:p>
          <a:p>
            <a:pPr lvl="1"/>
            <a:r>
              <a:rPr lang="en-US" sz="3000" b="1" dirty="0" smtClean="0">
                <a:effectLst/>
              </a:rPr>
              <a:t>Women</a:t>
            </a:r>
          </a:p>
          <a:p>
            <a:pPr lvl="2"/>
            <a:r>
              <a:rPr lang="en-US" sz="2400" b="1" dirty="0" smtClean="0">
                <a:effectLst/>
              </a:rPr>
              <a:t>Began to use tight lacing </a:t>
            </a:r>
            <a:r>
              <a:rPr lang="en-US" sz="2400" b="1" dirty="0">
                <a:effectLst/>
              </a:rPr>
              <a:t>on women's </a:t>
            </a:r>
          </a:p>
          <a:p>
            <a:pPr marL="749808" lvl="2" indent="0">
              <a:buNone/>
            </a:pPr>
            <a:r>
              <a:rPr lang="en-US" sz="2400" b="1" dirty="0">
                <a:effectLst/>
              </a:rPr>
              <a:t> </a:t>
            </a:r>
            <a:r>
              <a:rPr lang="en-US" sz="2400" b="1" dirty="0" smtClean="0">
                <a:effectLst/>
              </a:rPr>
              <a:t>   to </a:t>
            </a:r>
            <a:r>
              <a:rPr lang="en-US" sz="2400" b="1" dirty="0">
                <a:effectLst/>
              </a:rPr>
              <a:t>create a form fitting </a:t>
            </a:r>
            <a:r>
              <a:rPr lang="en-US" sz="2400" b="1" dirty="0" smtClean="0">
                <a:effectLst/>
              </a:rPr>
              <a:t>shape</a:t>
            </a:r>
          </a:p>
          <a:p>
            <a:pPr lvl="3"/>
            <a:r>
              <a:rPr lang="en-US" sz="2300" b="1" dirty="0" smtClean="0">
                <a:effectLst/>
              </a:rPr>
              <a:t>girdled </a:t>
            </a:r>
            <a:r>
              <a:rPr lang="en-US" sz="2300" b="1" dirty="0">
                <a:effectLst/>
              </a:rPr>
              <a:t>at the </a:t>
            </a:r>
            <a:r>
              <a:rPr lang="en-US" sz="2300" b="1" dirty="0" smtClean="0">
                <a:effectLst/>
              </a:rPr>
              <a:t>hips</a:t>
            </a:r>
          </a:p>
          <a:p>
            <a:pPr lvl="3"/>
            <a:r>
              <a:rPr lang="en-US" sz="2300" b="1" dirty="0" smtClean="0">
                <a:effectLst/>
              </a:rPr>
              <a:t>created </a:t>
            </a:r>
            <a:r>
              <a:rPr lang="en-US" sz="2300" b="1" dirty="0">
                <a:effectLst/>
              </a:rPr>
              <a:t>a </a:t>
            </a:r>
            <a:r>
              <a:rPr lang="en-US" sz="2300" b="1" dirty="0" smtClean="0">
                <a:effectLst/>
              </a:rPr>
              <a:t>long - </a:t>
            </a:r>
            <a:r>
              <a:rPr lang="en-US" sz="2300" b="1" dirty="0" err="1" smtClean="0">
                <a:effectLst/>
              </a:rPr>
              <a:t>waisted</a:t>
            </a:r>
            <a:r>
              <a:rPr lang="en-US" sz="2300" b="1" dirty="0" smtClean="0">
                <a:effectLst/>
              </a:rPr>
              <a:t> appearance</a:t>
            </a:r>
          </a:p>
          <a:p>
            <a:pPr lvl="2"/>
            <a:r>
              <a:rPr lang="en-US" sz="2400" b="1" dirty="0" smtClean="0">
                <a:effectLst/>
              </a:rPr>
              <a:t>Long, trailing gowns</a:t>
            </a:r>
          </a:p>
          <a:p>
            <a:pPr lvl="2"/>
            <a:r>
              <a:rPr lang="en-US" sz="2400" b="1" dirty="0" err="1" smtClean="0"/>
              <a:t>Hennin</a:t>
            </a:r>
            <a:r>
              <a:rPr lang="en-US" sz="2400" b="1" dirty="0" smtClean="0"/>
              <a:t>, worn 1300- 1400,was </a:t>
            </a:r>
            <a:r>
              <a:rPr lang="en-US" sz="2400" b="1" dirty="0"/>
              <a:t>a cone-like hat resembling the spires of the cathedral spire</a:t>
            </a:r>
            <a:r>
              <a:rPr lang="en-US" sz="2400" b="1" dirty="0" smtClean="0"/>
              <a:t>.</a:t>
            </a:r>
          </a:p>
          <a:p>
            <a:pPr lvl="1"/>
            <a:r>
              <a:rPr lang="en-US" sz="2600" b="1" dirty="0" smtClean="0"/>
              <a:t>THINK MOVIE: </a:t>
            </a:r>
            <a:r>
              <a:rPr lang="en-US" sz="2600" b="1" dirty="0" err="1" smtClean="0"/>
              <a:t>BraveHeart</a:t>
            </a:r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4000" b="1" dirty="0" smtClean="0">
              <a:effectLst/>
            </a:endParaRPr>
          </a:p>
          <a:p>
            <a:pPr lvl="2"/>
            <a:endParaRPr lang="en-US" sz="2600" b="1" dirty="0" smtClean="0">
              <a:effectLst/>
            </a:endParaRPr>
          </a:p>
          <a:p>
            <a:pPr marL="384048" lvl="1" indent="0">
              <a:buNone/>
            </a:pPr>
            <a:endParaRPr lang="en-US" sz="2800" dirty="0"/>
          </a:p>
          <a:p>
            <a:pPr lvl="1"/>
            <a:endParaRPr lang="en-US" sz="2800" dirty="0" smtClean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7" r="50014" b="7762"/>
          <a:stretch>
            <a:fillRect/>
          </a:stretch>
        </p:blipFill>
        <p:spPr bwMode="auto">
          <a:xfrm>
            <a:off x="6705600" y="1292225"/>
            <a:ext cx="2014131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50" name="Picture 2" descr="http://t3.gstatic.com/images?q=tbn:ANd9GcTCXpJ9AZL1gxnJVcQAQg9k7SlaykwvckyobHw56TJJAVft0jxf15Ozh2yJB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631" y="4572000"/>
            <a:ext cx="1120851" cy="172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5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4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Late Medieval Ages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219200"/>
            <a:ext cx="8229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en-US" sz="3000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85800" y="1219200"/>
            <a:ext cx="4953000" cy="5410200"/>
          </a:xfrm>
          <a:prstGeom prst="rect">
            <a:avLst/>
          </a:prstGeom>
        </p:spPr>
        <p:txBody>
          <a:bodyPr/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600" dirty="0" smtClean="0"/>
              <a:t>1400-1500</a:t>
            </a:r>
          </a:p>
          <a:p>
            <a:pPr>
              <a:lnSpc>
                <a:spcPct val="90000"/>
              </a:lnSpc>
            </a:pPr>
            <a:r>
              <a:rPr lang="en-US" sz="2600" dirty="0" smtClean="0"/>
              <a:t>Fashion in this era was greatly influenced by the high class society and the European Kings and Queens.</a:t>
            </a:r>
          </a:p>
          <a:p>
            <a:pPr>
              <a:lnSpc>
                <a:spcPct val="90000"/>
              </a:lnSpc>
            </a:pPr>
            <a:r>
              <a:rPr lang="en-US" sz="2600" dirty="0" smtClean="0"/>
              <a:t>The </a:t>
            </a:r>
            <a:r>
              <a:rPr lang="en-US" sz="2600" u="sng" dirty="0" err="1" smtClean="0"/>
              <a:t>Surcoat</a:t>
            </a:r>
            <a:r>
              <a:rPr lang="en-US" sz="2600" dirty="0" smtClean="0"/>
              <a:t> was a popular fashion accessory for the men of this era.</a:t>
            </a:r>
          </a:p>
          <a:p>
            <a:pPr>
              <a:lnSpc>
                <a:spcPct val="90000"/>
              </a:lnSpc>
            </a:pPr>
            <a:r>
              <a:rPr lang="en-US" sz="2600" dirty="0" smtClean="0"/>
              <a:t>Peasants had a lot of different clothing styles because each particular style identified the woman with her hometown.</a:t>
            </a:r>
          </a:p>
        </p:txBody>
      </p:sp>
      <p:pic>
        <p:nvPicPr>
          <p:cNvPr id="5" name="Picture 4" descr="14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371600"/>
            <a:ext cx="299057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409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1897</TotalTime>
  <Words>3397</Words>
  <Application>Microsoft Office PowerPoint</Application>
  <PresentationFormat>On-screen Show (4:3)</PresentationFormat>
  <Paragraphs>447</Paragraphs>
  <Slides>59</Slides>
  <Notes>2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Elemental</vt:lpstr>
      <vt:lpstr>History of Costume </vt:lpstr>
      <vt:lpstr>The Dark 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Costume</dc:title>
  <dc:creator>Bethany Wendt</dc:creator>
  <cp:lastModifiedBy>Bethany Wendt</cp:lastModifiedBy>
  <cp:revision>142</cp:revision>
  <cp:lastPrinted>2012-01-30T13:48:05Z</cp:lastPrinted>
  <dcterms:created xsi:type="dcterms:W3CDTF">2012-01-22T21:59:04Z</dcterms:created>
  <dcterms:modified xsi:type="dcterms:W3CDTF">2012-02-01T16:08:34Z</dcterms:modified>
</cp:coreProperties>
</file>